
<file path=[Content_Types].xml><?xml version="1.0" encoding="utf-8"?>
<Types xmlns="http://schemas.openxmlformats.org/package/2006/content-types">
  <Default ContentType="application/x-fontdata" Extension="fntdata"/>
  <Default ContentType="image/jpeg" Extension="jpg"/>
  <Default ContentType="image/png" Extension="png"/>
  <Default ContentType="application/vnd.openxmlformats-package.relationships+xml" Extension="rels"/>
  <Default ContentType="application/xml" Extension="xml"/>
  <Override ContentType="application/vnd.openxmlformats-officedocument.presentationml.notesMaster+xml" PartName="/ppt/notesMasters/notesMaster1.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Props+xml" PartName="/ppt/presProps.xml"/>
  <Override ContentType="application/vnd.openxmlformats-officedocument.presentationml.presentation.main+xml" PartName="/ppt/presentation.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Layout+xml" PartName="/ppt/slideLayouts/slideLayout10.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tableStyles+xml" PartName="/ppt/tableStyles.xml"/>
  <Override ContentType="application/vnd.openxmlformats-officedocument.presentationml.viewProps+xml" PartName="/ppt/view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Roboto Slab"/>
      <p:regular r:id="rId31"/>
      <p:bold r:id="rId32"/>
    </p:embeddedFont>
    <p:embeddedFont>
      <p:font typeface="Roboto Slab Regular"/>
      <p:regular r:id="rId33"/>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2AAEE256-1770-44B1-A27C-C12D86508AF5}">
  <a:tblStyle styleId="{2AAEE256-1770-44B1-A27C-C12D86508AF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Slab-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SlabRegular-regular.fntdata"/><Relationship Id="rId10" Type="http://schemas.openxmlformats.org/officeDocument/2006/relationships/slide" Target="slides/slide4.xml"/><Relationship Id="rId32" Type="http://schemas.openxmlformats.org/officeDocument/2006/relationships/font" Target="fonts/RobotoSlab-bold.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RobotoSlabRegular-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 name="Shape 47"/>
        <p:cNvGrpSpPr/>
        <p:nvPr/>
      </p:nvGrpSpPr>
      <p:grpSpPr>
        <a:xfrm>
          <a:off x="0" y="0"/>
          <a:ext cx="0" cy="0"/>
          <a:chOff x="0" y="0"/>
          <a:chExt cx="0" cy="0"/>
        </a:xfrm>
      </p:grpSpPr>
      <p:sp>
        <p:nvSpPr>
          <p:cNvPr id="48" name="Google Shape;48;g80d1461e37_0_16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 name="Google Shape;49;g80d1461e37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80d1461e3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80d1461e3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we tried to do some time-series analysis here. From the previous line graph, we can see this data has level, trend, and seasonality. Therefore, we chose to use both Winter’s method and regression model. Lets talk about Winter’s method first. </a:t>
            </a:r>
            <a:endParaRPr/>
          </a:p>
          <a:p>
            <a:pPr indent="0" lvl="0" marL="0" rtl="0" algn="l">
              <a:spcBef>
                <a:spcPts val="0"/>
              </a:spcBef>
              <a:spcAft>
                <a:spcPts val="0"/>
              </a:spcAft>
              <a:buNone/>
            </a:pPr>
            <a:r>
              <a:rPr lang="en"/>
              <a:t>This is a method basically predict the future data based on this formula. When we calculate the data at moment T+1, we need to use level, Trend and Seasonality from the moment T, and we also need to choose the best parameters of alpha, beta, and gamma that minimize the errors of prediction.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80d1461e37_7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80d1461e37_7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all these four types of pollutant, we divided the 11 years to 2 parts, 8 years for training and 3 years for validation. We also set the data of the next year as testing part. At the right upper corner, there is a table showing the error of our model over both training and validation periods.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80d1461e37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80d1461e37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we did the same thing to Sulfur Dioxide.The amount of it keeps decreasing and we can see the overall situation is pretty good with 96.9% good condition days.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80d1461e37_7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80d1461e37_7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best result we can fit, but you can see this model does not fit as well as the one for CO.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80d1461e37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80d1461e37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Nitrogen Dioxide, </a:t>
            </a:r>
            <a:r>
              <a:rPr lang="en"/>
              <a:t>we can see a obvious gap between the two lines. This is reasonable because autos are a major source of NO2 emission and urban area has more cars. 95.6% of the pie charts are green, so it is good.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80d1461e37_7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80d1461e37_7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see the errors we have here are very small, which implies we have a good predictive model.</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80d1461e37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80d1461e37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one is for Ozone and the green line in the middle shows the cut off between good and moderate air pollution levels.</a:t>
            </a:r>
            <a:endParaRPr/>
          </a:p>
          <a:p>
            <a:pPr indent="0" lvl="0" marL="0" rtl="0" algn="l">
              <a:spcBef>
                <a:spcPts val="0"/>
              </a:spcBef>
              <a:spcAft>
                <a:spcPts val="0"/>
              </a:spcAft>
              <a:buNone/>
            </a:pPr>
            <a:r>
              <a:rPr lang="en"/>
              <a:t>Ozone also had a drop in 2003. </a:t>
            </a:r>
            <a:endParaRPr/>
          </a:p>
          <a:p>
            <a:pPr indent="0" lvl="0" marL="0" rtl="0" algn="l">
              <a:spcBef>
                <a:spcPts val="0"/>
              </a:spcBef>
              <a:spcAft>
                <a:spcPts val="0"/>
              </a:spcAft>
              <a:buNone/>
            </a:pPr>
            <a:r>
              <a:rPr lang="en"/>
              <a:t>Looking at the pie chart, we can tell O3 is the primary pollutant in the DMV area. 5.4% days are </a:t>
            </a:r>
            <a:r>
              <a:rPr lang="en"/>
              <a:t>unhealthy</a:t>
            </a:r>
            <a:r>
              <a:rPr lang="en"/>
              <a:t> for sensitive groups or worse.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80d1461e37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80d1461e37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was there a drop? Why was 2003?</a:t>
            </a:r>
            <a:endParaRPr/>
          </a:p>
          <a:p>
            <a:pPr indent="0" lvl="0" marL="0" rtl="0" algn="l">
              <a:spcBef>
                <a:spcPts val="0"/>
              </a:spcBef>
              <a:spcAft>
                <a:spcPts val="0"/>
              </a:spcAft>
              <a:buNone/>
            </a:pPr>
            <a:r>
              <a:rPr lang="en"/>
              <a:t>We did some research. In the summer of 2002, </a:t>
            </a:r>
            <a:r>
              <a:rPr lang="en" sz="1200">
                <a:solidFill>
                  <a:schemeClr val="dk1"/>
                </a:solidFill>
                <a:latin typeface="Times New Roman"/>
                <a:ea typeface="Times New Roman"/>
                <a:cs typeface="Times New Roman"/>
                <a:sym typeface="Times New Roman"/>
              </a:rPr>
              <a:t>The Court held that the EPA illegally approved</a:t>
            </a:r>
            <a:r>
              <a:rPr lang="en" sz="1200">
                <a:solidFill>
                  <a:schemeClr val="dk1"/>
                </a:solidFill>
                <a:highlight>
                  <a:srgbClr val="FFFF00"/>
                </a:highlight>
                <a:latin typeface="Times New Roman"/>
                <a:ea typeface="Times New Roman"/>
                <a:cs typeface="Times New Roman"/>
                <a:sym typeface="Times New Roman"/>
              </a:rPr>
              <a:t> deficient clean air plans</a:t>
            </a:r>
            <a:r>
              <a:rPr lang="en" sz="1200">
                <a:solidFill>
                  <a:schemeClr val="dk1"/>
                </a:solidFill>
                <a:latin typeface="Times New Roman"/>
                <a:ea typeface="Times New Roman"/>
                <a:cs typeface="Times New Roman"/>
                <a:sym typeface="Times New Roman"/>
              </a:rPr>
              <a:t> submitted by Virginia, Maryland, and the District. The plans failed to assure annual cuts in regional pollution as required </a:t>
            </a:r>
            <a:r>
              <a:rPr lang="en" sz="1200">
                <a:solidFill>
                  <a:schemeClr val="dk1"/>
                </a:solidFill>
                <a:highlight>
                  <a:srgbClr val="FFFF00"/>
                </a:highlight>
                <a:latin typeface="Times New Roman"/>
                <a:ea typeface="Times New Roman"/>
                <a:cs typeface="Times New Roman"/>
                <a:sym typeface="Times New Roman"/>
              </a:rPr>
              <a:t>by law</a:t>
            </a: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400">
                <a:solidFill>
                  <a:schemeClr val="dk1"/>
                </a:solidFill>
                <a:latin typeface="Times New Roman"/>
                <a:ea typeface="Times New Roman"/>
                <a:cs typeface="Times New Roman"/>
                <a:sym typeface="Times New Roman"/>
              </a:rPr>
              <a:t>In the end of the year, EPA reclassified the DC area as </a:t>
            </a:r>
            <a:r>
              <a:rPr lang="en" sz="1400">
                <a:solidFill>
                  <a:schemeClr val="dk1"/>
                </a:solidFill>
                <a:highlight>
                  <a:srgbClr val="FFFF00"/>
                </a:highlight>
                <a:latin typeface="Times New Roman"/>
                <a:ea typeface="Times New Roman"/>
                <a:cs typeface="Times New Roman"/>
                <a:sym typeface="Times New Roman"/>
              </a:rPr>
              <a:t>a severe nonattainment area</a:t>
            </a:r>
            <a:r>
              <a:rPr lang="en" sz="1400">
                <a:solidFill>
                  <a:schemeClr val="dk1"/>
                </a:solidFill>
                <a:latin typeface="Times New Roman"/>
                <a:ea typeface="Times New Roman"/>
                <a:cs typeface="Times New Roman"/>
                <a:sym typeface="Times New Roman"/>
              </a:rPr>
              <a:t>.</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400">
                <a:solidFill>
                  <a:schemeClr val="dk1"/>
                </a:solidFill>
                <a:latin typeface="Times New Roman"/>
                <a:ea typeface="Times New Roman"/>
                <a:cs typeface="Times New Roman"/>
                <a:sym typeface="Times New Roman"/>
              </a:rPr>
              <a:t>Then they added more regulations over OZONE.</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80d1461e37_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80d1461e37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Winter model for Ozone. Winter is doing a better job on prediction than regression models, but it cannot help us analyze the factors and their effect on the pollution level. So, Bojing will talk more about it.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80d1461e37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80d1461e37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80d1461e37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80d1461e37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80d1461e37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80d1461e37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80d1461e37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80d1461e37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80d1461e37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80d1461e37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July 16, 2019, EPA approved the redesignation of the District of Columbia from marginal nonattainment to attainment for the 2008 NAAQS for ozone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Ozone is secondary pollutant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80d1461e37_1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80d1461e37_1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According to a study from EPA, 51% of VOC is from mobile. So one way to reduce VOC is to encourage citizens to use more public transportation.</a:t>
            </a:r>
            <a:endParaRPr/>
          </a:p>
          <a:p>
            <a:pPr indent="0" lvl="0" marL="0" rtl="0" algn="l">
              <a:spcBef>
                <a:spcPts val="0"/>
              </a:spcBef>
              <a:spcAft>
                <a:spcPts val="0"/>
              </a:spcAft>
              <a:buNone/>
            </a:pPr>
            <a:r>
              <a:rPr lang="en"/>
              <a:t>In our case, DC area has one of the most advanced metro system in the state. The government should keep working on it, the metro system so that more</a:t>
            </a:r>
            <a:endParaRPr/>
          </a:p>
          <a:p>
            <a:pPr indent="0" lvl="0" marL="0" rtl="0" algn="l">
              <a:spcBef>
                <a:spcPts val="0"/>
              </a:spcBef>
              <a:spcAft>
                <a:spcPts val="0"/>
              </a:spcAft>
              <a:buNone/>
            </a:pPr>
            <a:r>
              <a:rPr lang="en"/>
              <a:t>And more people are not only willing, but enjoy taking public transportation. One thing should always be kept in mind that meeting the health-based air quality standards is one of the administration’s top priorities because all </a:t>
            </a:r>
            <a:r>
              <a:rPr lang="en"/>
              <a:t>human beings</a:t>
            </a:r>
            <a:r>
              <a:rPr lang="en"/>
              <a:t> have the right to breathe clean air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80d1461e3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80d1461e3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80d1461e37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80d1461e37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80d1461e37_0_30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80d1461e37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SO2 1-hour 3-hour</a:t>
            </a:r>
            <a:endParaRPr/>
          </a:p>
          <a:p>
            <a:pPr indent="0" lvl="0" marL="0" rtl="0" algn="l">
              <a:spcBef>
                <a:spcPts val="0"/>
              </a:spcBef>
              <a:spcAft>
                <a:spcPts val="0"/>
              </a:spcAft>
              <a:buNone/>
            </a:pPr>
            <a:r>
              <a:rPr lang="en"/>
              <a:t>NO2 1-hour</a:t>
            </a:r>
            <a:endParaRPr/>
          </a:p>
          <a:p>
            <a:pPr indent="0" lvl="0" marL="0" rtl="0" algn="l">
              <a:spcBef>
                <a:spcPts val="0"/>
              </a:spcBef>
              <a:spcAft>
                <a:spcPts val="0"/>
              </a:spcAft>
              <a:buNone/>
            </a:pPr>
            <a:r>
              <a:rPr lang="en"/>
              <a:t>O3 8-hour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80d1461e37_0_2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80d1461e37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80d1461e37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80d1461e37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Site 8 &amp; 14 has a total of 134</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National Oceanic and Atmospheric Administration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80d1461e37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80d1461e37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Site 8 &amp; 14 has a total of 134</a:t>
            </a:r>
            <a:endParaRPr/>
          </a:p>
          <a:p>
            <a:pPr indent="0" lvl="0" marL="0" rtl="0" algn="l">
              <a:spcBef>
                <a:spcPts val="0"/>
              </a:spcBef>
              <a:spcAft>
                <a:spcPts val="0"/>
              </a:spcAft>
              <a:buNone/>
            </a:pPr>
            <a:r>
              <a:rPr lang="en"/>
              <a:t>Majority is in DC metro</a:t>
            </a:r>
            <a:endParaRPr/>
          </a:p>
          <a:p>
            <a:pPr indent="0" lvl="0" marL="0" rtl="0" algn="l">
              <a:spcBef>
                <a:spcPts val="0"/>
              </a:spcBef>
              <a:spcAft>
                <a:spcPts val="0"/>
              </a:spcAft>
              <a:buNone/>
            </a:pPr>
            <a:r>
              <a:rPr lang="en"/>
              <a:t>Baltimore only have data from 2005-2010</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80d1461e37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80d1461e37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80d1461e3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80d1461e3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plot shows the monthly changes of Carbon Monoxide from 2000 to 2010. You can see two lines here, the green line represents DC </a:t>
            </a:r>
            <a:r>
              <a:rPr lang="en"/>
              <a:t>metro</a:t>
            </a:r>
            <a:r>
              <a:rPr lang="en"/>
              <a:t> area, the other one shows IAD area. Due to the very limited amount of Baltimore data, we </a:t>
            </a:r>
            <a:r>
              <a:rPr lang="en"/>
              <a:t>decided</a:t>
            </a:r>
            <a:r>
              <a:rPr lang="en"/>
              <a:t> not to show it here. We can see a </a:t>
            </a:r>
            <a:r>
              <a:rPr lang="en"/>
              <a:t>noticeable</a:t>
            </a:r>
            <a:r>
              <a:rPr lang="en"/>
              <a:t> drop in 2003.</a:t>
            </a:r>
            <a:endParaRPr/>
          </a:p>
          <a:p>
            <a:pPr indent="0" lvl="0" marL="0" rtl="0" algn="l">
              <a:spcBef>
                <a:spcPts val="0"/>
              </a:spcBef>
              <a:spcAft>
                <a:spcPts val="0"/>
              </a:spcAft>
              <a:buNone/>
            </a:pPr>
            <a:r>
              <a:rPr lang="en"/>
              <a:t>The pie chart uses different colors to show the proportion of days with different air pollution </a:t>
            </a:r>
            <a:r>
              <a:rPr lang="en"/>
              <a:t>qualities</a:t>
            </a:r>
            <a:r>
              <a:rPr lang="en"/>
              <a:t>. Look at the legend, Green means good and purple means very unhealthy. Overall, only 0.049% of days we have moderate amount of CO in the DMV area, the rest days are all good.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solidFill>
          <a:srgbClr val="FFFFFF"/>
        </a:solidFill>
      </p:bgPr>
    </p:bg>
    <p:spTree>
      <p:nvGrpSpPr>
        <p:cNvPr id="8" name="Shape 8"/>
        <p:cNvGrpSpPr/>
        <p:nvPr/>
      </p:nvGrpSpPr>
      <p:grpSpPr>
        <a:xfrm>
          <a:off x="0" y="0"/>
          <a:ext cx="0" cy="0"/>
          <a:chOff x="0" y="0"/>
          <a:chExt cx="0" cy="0"/>
        </a:xfrm>
      </p:grpSpPr>
      <p:sp>
        <p:nvSpPr>
          <p:cNvPr id="9" name="Google Shape;9;p2"/>
          <p:cNvSpPr/>
          <p:nvPr/>
        </p:nvSpPr>
        <p:spPr>
          <a:xfrm>
            <a:off x="1169100" y="400043"/>
            <a:ext cx="7441500" cy="4022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533400" y="2503369"/>
            <a:ext cx="5325600" cy="2240100"/>
          </a:xfrm>
          <a:prstGeom prst="rect">
            <a:avLst/>
          </a:prstGeom>
          <a:ln cap="flat" cmpd="sng" w="114300">
            <a:solidFill>
              <a:srgbClr val="FF0000"/>
            </a:solidFill>
            <a:prstDash val="solid"/>
            <a:round/>
            <a:headEnd len="sm" w="sm" type="none"/>
            <a:tailEnd len="sm" w="sm" type="none"/>
          </a:ln>
        </p:spPr>
        <p:txBody>
          <a:bodyPr anchorCtr="0" anchor="b" bIns="91425" lIns="91425" spcFirstLastPara="1" rIns="91425" wrap="square" tIns="91425">
            <a:noAutofit/>
          </a:bodyPr>
          <a:lstStyle>
            <a:lvl1pPr lvl="0" rtl="0">
              <a:spcBef>
                <a:spcPts val="0"/>
              </a:spcBef>
              <a:spcAft>
                <a:spcPts val="0"/>
              </a:spcAft>
              <a:buClr>
                <a:srgbClr val="111111"/>
              </a:buClr>
              <a:buSzPts val="6000"/>
              <a:buNone/>
              <a:defRPr sz="6000">
                <a:solidFill>
                  <a:srgbClr val="111111"/>
                </a:solidFill>
              </a:defRPr>
            </a:lvl1pPr>
            <a:lvl2pPr lvl="1" rtl="0" algn="ctr">
              <a:spcBef>
                <a:spcPts val="0"/>
              </a:spcBef>
              <a:spcAft>
                <a:spcPts val="0"/>
              </a:spcAft>
              <a:buClr>
                <a:srgbClr val="111111"/>
              </a:buClr>
              <a:buSzPts val="6000"/>
              <a:buNone/>
              <a:defRPr sz="6000">
                <a:solidFill>
                  <a:srgbClr val="111111"/>
                </a:solidFill>
              </a:defRPr>
            </a:lvl2pPr>
            <a:lvl3pPr lvl="2" rtl="0" algn="ctr">
              <a:spcBef>
                <a:spcPts val="0"/>
              </a:spcBef>
              <a:spcAft>
                <a:spcPts val="0"/>
              </a:spcAft>
              <a:buClr>
                <a:srgbClr val="111111"/>
              </a:buClr>
              <a:buSzPts val="6000"/>
              <a:buNone/>
              <a:defRPr sz="6000">
                <a:solidFill>
                  <a:srgbClr val="111111"/>
                </a:solidFill>
              </a:defRPr>
            </a:lvl3pPr>
            <a:lvl4pPr lvl="3" rtl="0" algn="ctr">
              <a:spcBef>
                <a:spcPts val="0"/>
              </a:spcBef>
              <a:spcAft>
                <a:spcPts val="0"/>
              </a:spcAft>
              <a:buClr>
                <a:srgbClr val="111111"/>
              </a:buClr>
              <a:buSzPts val="6000"/>
              <a:buNone/>
              <a:defRPr sz="6000">
                <a:solidFill>
                  <a:srgbClr val="111111"/>
                </a:solidFill>
              </a:defRPr>
            </a:lvl4pPr>
            <a:lvl5pPr lvl="4" rtl="0" algn="ctr">
              <a:spcBef>
                <a:spcPts val="0"/>
              </a:spcBef>
              <a:spcAft>
                <a:spcPts val="0"/>
              </a:spcAft>
              <a:buClr>
                <a:srgbClr val="111111"/>
              </a:buClr>
              <a:buSzPts val="6000"/>
              <a:buNone/>
              <a:defRPr sz="6000">
                <a:solidFill>
                  <a:srgbClr val="111111"/>
                </a:solidFill>
              </a:defRPr>
            </a:lvl5pPr>
            <a:lvl6pPr lvl="5" rtl="0" algn="ctr">
              <a:spcBef>
                <a:spcPts val="0"/>
              </a:spcBef>
              <a:spcAft>
                <a:spcPts val="0"/>
              </a:spcAft>
              <a:buClr>
                <a:srgbClr val="111111"/>
              </a:buClr>
              <a:buSzPts val="6000"/>
              <a:buNone/>
              <a:defRPr sz="6000">
                <a:solidFill>
                  <a:srgbClr val="111111"/>
                </a:solidFill>
              </a:defRPr>
            </a:lvl6pPr>
            <a:lvl7pPr lvl="6" rtl="0" algn="ctr">
              <a:spcBef>
                <a:spcPts val="0"/>
              </a:spcBef>
              <a:spcAft>
                <a:spcPts val="0"/>
              </a:spcAft>
              <a:buClr>
                <a:srgbClr val="111111"/>
              </a:buClr>
              <a:buSzPts val="6000"/>
              <a:buNone/>
              <a:defRPr sz="6000">
                <a:solidFill>
                  <a:srgbClr val="111111"/>
                </a:solidFill>
              </a:defRPr>
            </a:lvl7pPr>
            <a:lvl8pPr lvl="7" rtl="0" algn="ctr">
              <a:spcBef>
                <a:spcPts val="0"/>
              </a:spcBef>
              <a:spcAft>
                <a:spcPts val="0"/>
              </a:spcAft>
              <a:buClr>
                <a:srgbClr val="111111"/>
              </a:buClr>
              <a:buSzPts val="6000"/>
              <a:buNone/>
              <a:defRPr sz="6000">
                <a:solidFill>
                  <a:srgbClr val="111111"/>
                </a:solidFill>
              </a:defRPr>
            </a:lvl8pPr>
            <a:lvl9pPr lvl="8" rtl="0" algn="ctr">
              <a:spcBef>
                <a:spcPts val="0"/>
              </a:spcBef>
              <a:spcAft>
                <a:spcPts val="0"/>
              </a:spcAft>
              <a:buClr>
                <a:srgbClr val="111111"/>
              </a:buClr>
              <a:buSzPts val="6000"/>
              <a:buNone/>
              <a:defRPr sz="6000">
                <a:solidFill>
                  <a:srgbClr val="11111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2">
  <p:cSld name="TITLE_2">
    <p:spTree>
      <p:nvGrpSpPr>
        <p:cNvPr id="43" name="Shape 43"/>
        <p:cNvGrpSpPr/>
        <p:nvPr/>
      </p:nvGrpSpPr>
      <p:grpSpPr>
        <a:xfrm>
          <a:off x="0" y="0"/>
          <a:ext cx="0" cy="0"/>
          <a:chOff x="0" y="0"/>
          <a:chExt cx="0" cy="0"/>
        </a:xfrm>
      </p:grpSpPr>
      <p:sp>
        <p:nvSpPr>
          <p:cNvPr id="44" name="Google Shape;44;p1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5" name="Google Shape;45;p1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6" name="Google Shape;46;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1" name="Shape 11"/>
        <p:cNvGrpSpPr/>
        <p:nvPr/>
      </p:nvGrpSpPr>
      <p:grpSpPr>
        <a:xfrm>
          <a:off x="0" y="0"/>
          <a:ext cx="0" cy="0"/>
          <a:chOff x="0" y="0"/>
          <a:chExt cx="0" cy="0"/>
        </a:xfrm>
      </p:grpSpPr>
      <p:sp>
        <p:nvSpPr>
          <p:cNvPr id="12" name="Google Shape;12;p3"/>
          <p:cNvSpPr/>
          <p:nvPr/>
        </p:nvSpPr>
        <p:spPr>
          <a:xfrm>
            <a:off x="1169100" y="400043"/>
            <a:ext cx="7441500" cy="4022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3"/>
          <p:cNvSpPr txBox="1"/>
          <p:nvPr>
            <p:ph type="ctrTitle"/>
          </p:nvPr>
        </p:nvSpPr>
        <p:spPr>
          <a:xfrm>
            <a:off x="533400" y="2954925"/>
            <a:ext cx="5270100" cy="1159800"/>
          </a:xfrm>
          <a:prstGeom prst="rect">
            <a:avLst/>
          </a:prstGeom>
          <a:ln cap="flat" cmpd="sng" w="114300">
            <a:solidFill>
              <a:srgbClr val="000000"/>
            </a:solidFill>
            <a:prstDash val="solid"/>
            <a:round/>
            <a:headEnd len="sm" w="sm" type="none"/>
            <a:tailEnd len="sm" w="sm" type="none"/>
          </a:ln>
        </p:spPr>
        <p:txBody>
          <a:bodyPr anchorCtr="0" anchor="b"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4" name="Google Shape;14;p3"/>
          <p:cNvSpPr txBox="1"/>
          <p:nvPr>
            <p:ph idx="1" type="subTitle"/>
          </p:nvPr>
        </p:nvSpPr>
        <p:spPr>
          <a:xfrm>
            <a:off x="533400" y="4263450"/>
            <a:ext cx="7783500" cy="4800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111111"/>
              </a:buClr>
              <a:buSzPts val="2600"/>
              <a:buNone/>
              <a:defRPr i="1" sz="2600"/>
            </a:lvl1pPr>
            <a:lvl2pPr lvl="1" rtl="0">
              <a:spcBef>
                <a:spcPts val="0"/>
              </a:spcBef>
              <a:spcAft>
                <a:spcPts val="0"/>
              </a:spcAft>
              <a:buClr>
                <a:srgbClr val="111111"/>
              </a:buClr>
              <a:buSzPts val="2600"/>
              <a:buNone/>
              <a:defRPr i="1" sz="2600"/>
            </a:lvl2pPr>
            <a:lvl3pPr lvl="2" rtl="0">
              <a:spcBef>
                <a:spcPts val="0"/>
              </a:spcBef>
              <a:spcAft>
                <a:spcPts val="0"/>
              </a:spcAft>
              <a:buClr>
                <a:srgbClr val="111111"/>
              </a:buClr>
              <a:buSzPts val="2600"/>
              <a:buNone/>
              <a:defRPr i="1" sz="2600"/>
            </a:lvl3pPr>
            <a:lvl4pPr lvl="3" rtl="0">
              <a:spcBef>
                <a:spcPts val="0"/>
              </a:spcBef>
              <a:spcAft>
                <a:spcPts val="0"/>
              </a:spcAft>
              <a:buClr>
                <a:srgbClr val="111111"/>
              </a:buClr>
              <a:buSzPts val="2600"/>
              <a:buNone/>
              <a:defRPr i="1" sz="2600"/>
            </a:lvl4pPr>
            <a:lvl5pPr lvl="4" rtl="0">
              <a:spcBef>
                <a:spcPts val="0"/>
              </a:spcBef>
              <a:spcAft>
                <a:spcPts val="0"/>
              </a:spcAft>
              <a:buClr>
                <a:srgbClr val="111111"/>
              </a:buClr>
              <a:buSzPts val="2600"/>
              <a:buNone/>
              <a:defRPr i="1" sz="2600"/>
            </a:lvl5pPr>
            <a:lvl6pPr lvl="5" rtl="0">
              <a:spcBef>
                <a:spcPts val="0"/>
              </a:spcBef>
              <a:spcAft>
                <a:spcPts val="0"/>
              </a:spcAft>
              <a:buClr>
                <a:srgbClr val="111111"/>
              </a:buClr>
              <a:buSzPts val="2600"/>
              <a:buNone/>
              <a:defRPr i="1" sz="2600"/>
            </a:lvl6pPr>
            <a:lvl7pPr lvl="6" rtl="0">
              <a:spcBef>
                <a:spcPts val="0"/>
              </a:spcBef>
              <a:spcAft>
                <a:spcPts val="0"/>
              </a:spcAft>
              <a:buClr>
                <a:srgbClr val="111111"/>
              </a:buClr>
              <a:buSzPts val="2600"/>
              <a:buNone/>
              <a:defRPr i="1" sz="2600"/>
            </a:lvl7pPr>
            <a:lvl8pPr lvl="7" rtl="0">
              <a:spcBef>
                <a:spcPts val="0"/>
              </a:spcBef>
              <a:spcAft>
                <a:spcPts val="0"/>
              </a:spcAft>
              <a:buClr>
                <a:srgbClr val="111111"/>
              </a:buClr>
              <a:buSzPts val="2600"/>
              <a:buNone/>
              <a:defRPr i="1" sz="2600"/>
            </a:lvl8pPr>
            <a:lvl9pPr lvl="8" rtl="0">
              <a:spcBef>
                <a:spcPts val="0"/>
              </a:spcBef>
              <a:spcAft>
                <a:spcPts val="0"/>
              </a:spcAft>
              <a:buClr>
                <a:srgbClr val="111111"/>
              </a:buClr>
              <a:buSzPts val="2600"/>
              <a:buNone/>
              <a:defRPr i="1" sz="26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15" name="Shape 15"/>
        <p:cNvGrpSpPr/>
        <p:nvPr/>
      </p:nvGrpSpPr>
      <p:grpSpPr>
        <a:xfrm>
          <a:off x="0" y="0"/>
          <a:ext cx="0" cy="0"/>
          <a:chOff x="0" y="0"/>
          <a:chExt cx="0" cy="0"/>
        </a:xfrm>
      </p:grpSpPr>
      <p:sp>
        <p:nvSpPr>
          <p:cNvPr id="16" name="Google Shape;16;p4"/>
          <p:cNvSpPr/>
          <p:nvPr/>
        </p:nvSpPr>
        <p:spPr>
          <a:xfrm>
            <a:off x="1169100" y="721350"/>
            <a:ext cx="7441500" cy="4022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4"/>
          <p:cNvSpPr txBox="1"/>
          <p:nvPr>
            <p:ph idx="1" type="body"/>
          </p:nvPr>
        </p:nvSpPr>
        <p:spPr>
          <a:xfrm>
            <a:off x="2402275" y="1230881"/>
            <a:ext cx="5573700" cy="3026700"/>
          </a:xfrm>
          <a:prstGeom prst="rect">
            <a:avLst/>
          </a:prstGeom>
        </p:spPr>
        <p:txBody>
          <a:bodyPr anchorCtr="0" anchor="t" bIns="91425" lIns="91425" spcFirstLastPara="1" rIns="91425" wrap="square" tIns="91425">
            <a:noAutofit/>
          </a:bodyPr>
          <a:lstStyle>
            <a:lvl1pPr indent="-469900" lvl="0" marL="457200" rtl="0">
              <a:spcBef>
                <a:spcPts val="600"/>
              </a:spcBef>
              <a:spcAft>
                <a:spcPts val="0"/>
              </a:spcAft>
              <a:buSzPts val="3800"/>
              <a:buFont typeface="Georgia"/>
              <a:buChar char="□"/>
              <a:defRPr i="1" sz="3800">
                <a:latin typeface="Georgia"/>
                <a:ea typeface="Georgia"/>
                <a:cs typeface="Georgia"/>
                <a:sym typeface="Georgia"/>
              </a:defRPr>
            </a:lvl1pPr>
            <a:lvl2pPr indent="-469900" lvl="1" marL="914400" rtl="0">
              <a:spcBef>
                <a:spcPts val="0"/>
              </a:spcBef>
              <a:spcAft>
                <a:spcPts val="0"/>
              </a:spcAft>
              <a:buSzPts val="3800"/>
              <a:buFont typeface="Georgia"/>
              <a:buChar char="■"/>
              <a:defRPr i="1" sz="3800">
                <a:latin typeface="Georgia"/>
                <a:ea typeface="Georgia"/>
                <a:cs typeface="Georgia"/>
                <a:sym typeface="Georgia"/>
              </a:defRPr>
            </a:lvl2pPr>
            <a:lvl3pPr indent="-469900" lvl="2" marL="1371600" rtl="0">
              <a:spcBef>
                <a:spcPts val="0"/>
              </a:spcBef>
              <a:spcAft>
                <a:spcPts val="0"/>
              </a:spcAft>
              <a:buSzPts val="3800"/>
              <a:buFont typeface="Georgia"/>
              <a:buChar char="▣"/>
              <a:defRPr i="1" sz="3800">
                <a:latin typeface="Georgia"/>
                <a:ea typeface="Georgia"/>
                <a:cs typeface="Georgia"/>
                <a:sym typeface="Georgia"/>
              </a:defRPr>
            </a:lvl3pPr>
            <a:lvl4pPr indent="-469900" lvl="3" marL="1828800" rtl="0">
              <a:spcBef>
                <a:spcPts val="0"/>
              </a:spcBef>
              <a:spcAft>
                <a:spcPts val="0"/>
              </a:spcAft>
              <a:buSzPts val="3800"/>
              <a:buFont typeface="Georgia"/>
              <a:buChar char="●"/>
              <a:defRPr i="1" sz="3800">
                <a:latin typeface="Georgia"/>
                <a:ea typeface="Georgia"/>
                <a:cs typeface="Georgia"/>
                <a:sym typeface="Georgia"/>
              </a:defRPr>
            </a:lvl4pPr>
            <a:lvl5pPr indent="-469900" lvl="4" marL="2286000" rtl="0">
              <a:spcBef>
                <a:spcPts val="0"/>
              </a:spcBef>
              <a:spcAft>
                <a:spcPts val="0"/>
              </a:spcAft>
              <a:buSzPts val="3800"/>
              <a:buFont typeface="Georgia"/>
              <a:buChar char="○"/>
              <a:defRPr i="1" sz="3800">
                <a:latin typeface="Georgia"/>
                <a:ea typeface="Georgia"/>
                <a:cs typeface="Georgia"/>
                <a:sym typeface="Georgia"/>
              </a:defRPr>
            </a:lvl5pPr>
            <a:lvl6pPr indent="-469900" lvl="5" marL="2743200" rtl="0">
              <a:spcBef>
                <a:spcPts val="0"/>
              </a:spcBef>
              <a:spcAft>
                <a:spcPts val="0"/>
              </a:spcAft>
              <a:buSzPts val="3800"/>
              <a:buFont typeface="Georgia"/>
              <a:buChar char="■"/>
              <a:defRPr i="1" sz="3800">
                <a:latin typeface="Georgia"/>
                <a:ea typeface="Georgia"/>
                <a:cs typeface="Georgia"/>
                <a:sym typeface="Georgia"/>
              </a:defRPr>
            </a:lvl6pPr>
            <a:lvl7pPr indent="-469900" lvl="6" marL="3200400" rtl="0">
              <a:spcBef>
                <a:spcPts val="0"/>
              </a:spcBef>
              <a:spcAft>
                <a:spcPts val="0"/>
              </a:spcAft>
              <a:buSzPts val="3800"/>
              <a:buFont typeface="Georgia"/>
              <a:buChar char="●"/>
              <a:defRPr i="1" sz="3800">
                <a:latin typeface="Georgia"/>
                <a:ea typeface="Georgia"/>
                <a:cs typeface="Georgia"/>
                <a:sym typeface="Georgia"/>
              </a:defRPr>
            </a:lvl7pPr>
            <a:lvl8pPr indent="-469900" lvl="7" marL="3657600" rtl="0">
              <a:spcBef>
                <a:spcPts val="0"/>
              </a:spcBef>
              <a:spcAft>
                <a:spcPts val="0"/>
              </a:spcAft>
              <a:buSzPts val="3800"/>
              <a:buFont typeface="Georgia"/>
              <a:buChar char="○"/>
              <a:defRPr i="1" sz="3800">
                <a:latin typeface="Georgia"/>
                <a:ea typeface="Georgia"/>
                <a:cs typeface="Georgia"/>
                <a:sym typeface="Georgia"/>
              </a:defRPr>
            </a:lvl8pPr>
            <a:lvl9pPr indent="-469900" lvl="8" marL="4114800" rtl="0">
              <a:spcBef>
                <a:spcPts val="0"/>
              </a:spcBef>
              <a:spcAft>
                <a:spcPts val="0"/>
              </a:spcAft>
              <a:buSzPts val="3800"/>
              <a:buFont typeface="Georgia"/>
              <a:buChar char="■"/>
              <a:defRPr i="1" sz="3800">
                <a:latin typeface="Georgia"/>
                <a:ea typeface="Georgia"/>
                <a:cs typeface="Georgia"/>
                <a:sym typeface="Georgia"/>
              </a:defRPr>
            </a:lvl9pPr>
          </a:lstStyle>
          <a:p/>
        </p:txBody>
      </p:sp>
      <p:sp>
        <p:nvSpPr>
          <p:cNvPr id="18" name="Google Shape;18;p4"/>
          <p:cNvSpPr txBox="1"/>
          <p:nvPr/>
        </p:nvSpPr>
        <p:spPr>
          <a:xfrm>
            <a:off x="208375" y="434499"/>
            <a:ext cx="1957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0">
                <a:solidFill>
                  <a:srgbClr val="FF0000"/>
                </a:solidFill>
              </a:rPr>
              <a:t>“</a:t>
            </a:r>
            <a:endParaRPr b="1" sz="10000">
              <a:solidFill>
                <a:srgbClr val="FF0000"/>
              </a:solidFill>
            </a:endParaRPr>
          </a:p>
        </p:txBody>
      </p:sp>
      <p:sp>
        <p:nvSpPr>
          <p:cNvPr id="19" name="Google Shape;19;p4"/>
          <p:cNvSpPr/>
          <p:nvPr/>
        </p:nvSpPr>
        <p:spPr>
          <a:xfrm>
            <a:off x="539122" y="404341"/>
            <a:ext cx="1295700" cy="971700"/>
          </a:xfrm>
          <a:prstGeom prst="rect">
            <a:avLst/>
          </a:prstGeom>
          <a:noFill/>
          <a:ln cap="flat" cmpd="sng" w="76200">
            <a:solidFill>
              <a:srgbClr val="FF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0" name="Shape 20"/>
        <p:cNvGrpSpPr/>
        <p:nvPr/>
      </p:nvGrpSpPr>
      <p:grpSpPr>
        <a:xfrm>
          <a:off x="0" y="0"/>
          <a:ext cx="0" cy="0"/>
          <a:chOff x="0" y="0"/>
          <a:chExt cx="0" cy="0"/>
        </a:xfrm>
      </p:grpSpPr>
      <p:sp>
        <p:nvSpPr>
          <p:cNvPr id="21" name="Google Shape;21;p5"/>
          <p:cNvSpPr/>
          <p:nvPr/>
        </p:nvSpPr>
        <p:spPr>
          <a:xfrm>
            <a:off x="1169100" y="721350"/>
            <a:ext cx="7441500" cy="4022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5"/>
          <p:cNvSpPr txBox="1"/>
          <p:nvPr>
            <p:ph type="title"/>
          </p:nvPr>
        </p:nvSpPr>
        <p:spPr>
          <a:xfrm>
            <a:off x="533400" y="400050"/>
            <a:ext cx="2106600" cy="9819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23" name="Google Shape;23;p5"/>
          <p:cNvSpPr txBox="1"/>
          <p:nvPr>
            <p:ph idx="1" type="body"/>
          </p:nvPr>
        </p:nvSpPr>
        <p:spPr>
          <a:xfrm>
            <a:off x="3203050" y="903938"/>
            <a:ext cx="5185200" cy="3674700"/>
          </a:xfrm>
          <a:prstGeom prst="rect">
            <a:avLst/>
          </a:prstGeom>
        </p:spPr>
        <p:txBody>
          <a:bodyPr anchorCtr="0" anchor="t" bIns="91425" lIns="91425" spcFirstLastPara="1" rIns="91425" wrap="square" tIns="91425">
            <a:noAutofit/>
          </a:bodyPr>
          <a:lstStyle>
            <a:lvl1pPr indent="-406400" lvl="0" marL="457200" rtl="0">
              <a:spcBef>
                <a:spcPts val="600"/>
              </a:spcBef>
              <a:spcAft>
                <a:spcPts val="0"/>
              </a:spcAft>
              <a:buSzPts val="2800"/>
              <a:buChar char="□"/>
              <a:defRPr sz="2800"/>
            </a:lvl1pPr>
            <a:lvl2pPr indent="-368300" lvl="1" marL="914400" rtl="0">
              <a:spcBef>
                <a:spcPts val="0"/>
              </a:spcBef>
              <a:spcAft>
                <a:spcPts val="0"/>
              </a:spcAft>
              <a:buSzPts val="2200"/>
              <a:buChar char="■"/>
              <a:defRPr sz="2200"/>
            </a:lvl2pPr>
            <a:lvl3pPr indent="-368300" lvl="2" marL="1371600" rtl="0">
              <a:spcBef>
                <a:spcPts val="0"/>
              </a:spcBef>
              <a:spcAft>
                <a:spcPts val="0"/>
              </a:spcAft>
              <a:buSzPts val="2200"/>
              <a:buChar char="▣"/>
              <a:defRPr sz="2200"/>
            </a:lvl3pPr>
            <a:lvl4pPr indent="-368300" lvl="3" marL="1828800" rtl="0">
              <a:spcBef>
                <a:spcPts val="0"/>
              </a:spcBef>
              <a:spcAft>
                <a:spcPts val="0"/>
              </a:spcAft>
              <a:buSzPts val="2200"/>
              <a:buChar char="●"/>
              <a:defRPr sz="2200"/>
            </a:lvl4pPr>
            <a:lvl5pPr indent="-368300" lvl="4" marL="2286000" rtl="0">
              <a:spcBef>
                <a:spcPts val="0"/>
              </a:spcBef>
              <a:spcAft>
                <a:spcPts val="0"/>
              </a:spcAft>
              <a:buSzPts val="2200"/>
              <a:buChar char="○"/>
              <a:defRPr sz="2200"/>
            </a:lvl5pPr>
            <a:lvl6pPr indent="-368300" lvl="5" marL="2743200" rtl="0">
              <a:spcBef>
                <a:spcPts val="0"/>
              </a:spcBef>
              <a:spcAft>
                <a:spcPts val="0"/>
              </a:spcAft>
              <a:buSzPts val="2200"/>
              <a:buChar char="■"/>
              <a:defRPr sz="2200"/>
            </a:lvl6pPr>
            <a:lvl7pPr indent="-368300" lvl="6" marL="3200400" rtl="0">
              <a:spcBef>
                <a:spcPts val="0"/>
              </a:spcBef>
              <a:spcAft>
                <a:spcPts val="0"/>
              </a:spcAft>
              <a:buSzPts val="2200"/>
              <a:buChar char="●"/>
              <a:defRPr sz="2200"/>
            </a:lvl7pPr>
            <a:lvl8pPr indent="-368300" lvl="7" marL="3657600" rtl="0">
              <a:spcBef>
                <a:spcPts val="0"/>
              </a:spcBef>
              <a:spcAft>
                <a:spcPts val="0"/>
              </a:spcAft>
              <a:buSzPts val="2200"/>
              <a:buChar char="○"/>
              <a:defRPr sz="2200"/>
            </a:lvl8pPr>
            <a:lvl9pPr indent="-368300" lvl="8" marL="4114800" rtl="0">
              <a:spcBef>
                <a:spcPts val="0"/>
              </a:spcBef>
              <a:spcAft>
                <a:spcPts val="0"/>
              </a:spcAft>
              <a:buSzPts val="2200"/>
              <a:buChar char="■"/>
              <a:defRPr sz="22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24" name="Shape 24"/>
        <p:cNvGrpSpPr/>
        <p:nvPr/>
      </p:nvGrpSpPr>
      <p:grpSpPr>
        <a:xfrm>
          <a:off x="0" y="0"/>
          <a:ext cx="0" cy="0"/>
          <a:chOff x="0" y="0"/>
          <a:chExt cx="0" cy="0"/>
        </a:xfrm>
      </p:grpSpPr>
      <p:sp>
        <p:nvSpPr>
          <p:cNvPr id="25" name="Google Shape;25;p6"/>
          <p:cNvSpPr/>
          <p:nvPr/>
        </p:nvSpPr>
        <p:spPr>
          <a:xfrm>
            <a:off x="1169100" y="721350"/>
            <a:ext cx="7441500" cy="4022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6"/>
          <p:cNvSpPr txBox="1"/>
          <p:nvPr>
            <p:ph type="title"/>
          </p:nvPr>
        </p:nvSpPr>
        <p:spPr>
          <a:xfrm>
            <a:off x="533400" y="400050"/>
            <a:ext cx="2106600" cy="9819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27" name="Google Shape;27;p6"/>
          <p:cNvSpPr txBox="1"/>
          <p:nvPr>
            <p:ph idx="1" type="body"/>
          </p:nvPr>
        </p:nvSpPr>
        <p:spPr>
          <a:xfrm>
            <a:off x="3012775" y="1052494"/>
            <a:ext cx="2597400" cy="35322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28" name="Google Shape;28;p6"/>
          <p:cNvSpPr txBox="1"/>
          <p:nvPr>
            <p:ph idx="2" type="body"/>
          </p:nvPr>
        </p:nvSpPr>
        <p:spPr>
          <a:xfrm>
            <a:off x="5766772" y="1052494"/>
            <a:ext cx="2597400" cy="35322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29" name="Shape 29"/>
        <p:cNvGrpSpPr/>
        <p:nvPr/>
      </p:nvGrpSpPr>
      <p:grpSpPr>
        <a:xfrm>
          <a:off x="0" y="0"/>
          <a:ext cx="0" cy="0"/>
          <a:chOff x="0" y="0"/>
          <a:chExt cx="0" cy="0"/>
        </a:xfrm>
      </p:grpSpPr>
      <p:sp>
        <p:nvSpPr>
          <p:cNvPr id="30" name="Google Shape;30;p7"/>
          <p:cNvSpPr/>
          <p:nvPr/>
        </p:nvSpPr>
        <p:spPr>
          <a:xfrm>
            <a:off x="1169100" y="721350"/>
            <a:ext cx="7441500" cy="4022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7"/>
          <p:cNvSpPr txBox="1"/>
          <p:nvPr>
            <p:ph type="title"/>
          </p:nvPr>
        </p:nvSpPr>
        <p:spPr>
          <a:xfrm>
            <a:off x="533400" y="400050"/>
            <a:ext cx="2106600" cy="9819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32" name="Google Shape;32;p7"/>
          <p:cNvSpPr txBox="1"/>
          <p:nvPr>
            <p:ph idx="1" type="body"/>
          </p:nvPr>
        </p:nvSpPr>
        <p:spPr>
          <a:xfrm>
            <a:off x="1442950" y="1551975"/>
            <a:ext cx="2233500" cy="30147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33" name="Google Shape;33;p7"/>
          <p:cNvSpPr txBox="1"/>
          <p:nvPr>
            <p:ph idx="2" type="body"/>
          </p:nvPr>
        </p:nvSpPr>
        <p:spPr>
          <a:xfrm>
            <a:off x="3790875" y="1551975"/>
            <a:ext cx="2233500" cy="30147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34" name="Google Shape;34;p7"/>
          <p:cNvSpPr txBox="1"/>
          <p:nvPr>
            <p:ph idx="3" type="body"/>
          </p:nvPr>
        </p:nvSpPr>
        <p:spPr>
          <a:xfrm>
            <a:off x="6138800" y="1551975"/>
            <a:ext cx="2233500" cy="30147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5" name="Shape 35"/>
        <p:cNvGrpSpPr/>
        <p:nvPr/>
      </p:nvGrpSpPr>
      <p:grpSpPr>
        <a:xfrm>
          <a:off x="0" y="0"/>
          <a:ext cx="0" cy="0"/>
          <a:chOff x="0" y="0"/>
          <a:chExt cx="0" cy="0"/>
        </a:xfrm>
      </p:grpSpPr>
      <p:sp>
        <p:nvSpPr>
          <p:cNvPr id="36" name="Google Shape;36;p8"/>
          <p:cNvSpPr/>
          <p:nvPr/>
        </p:nvSpPr>
        <p:spPr>
          <a:xfrm>
            <a:off x="1169100" y="721350"/>
            <a:ext cx="7441500" cy="4022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8"/>
          <p:cNvSpPr txBox="1"/>
          <p:nvPr>
            <p:ph type="title"/>
          </p:nvPr>
        </p:nvSpPr>
        <p:spPr>
          <a:xfrm>
            <a:off x="533400" y="400050"/>
            <a:ext cx="2106600" cy="9819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38" name="Shape 38"/>
        <p:cNvGrpSpPr/>
        <p:nvPr/>
      </p:nvGrpSpPr>
      <p:grpSpPr>
        <a:xfrm>
          <a:off x="0" y="0"/>
          <a:ext cx="0" cy="0"/>
          <a:chOff x="0" y="0"/>
          <a:chExt cx="0" cy="0"/>
        </a:xfrm>
      </p:grpSpPr>
      <p:sp>
        <p:nvSpPr>
          <p:cNvPr id="39" name="Google Shape;39;p9"/>
          <p:cNvSpPr/>
          <p:nvPr/>
        </p:nvSpPr>
        <p:spPr>
          <a:xfrm>
            <a:off x="1169100" y="400043"/>
            <a:ext cx="7441500" cy="4022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9"/>
          <p:cNvSpPr txBox="1"/>
          <p:nvPr>
            <p:ph idx="1" type="body"/>
          </p:nvPr>
        </p:nvSpPr>
        <p:spPr>
          <a:xfrm>
            <a:off x="533400" y="4223925"/>
            <a:ext cx="2106600" cy="519600"/>
          </a:xfrm>
          <a:prstGeom prst="rect">
            <a:avLst/>
          </a:prstGeom>
          <a:ln cap="flat" cmpd="sng" w="76200">
            <a:solidFill>
              <a:srgbClr val="FF0000"/>
            </a:solidFill>
            <a:prstDash val="solid"/>
            <a:miter lim="8000"/>
            <a:headEnd len="sm" w="sm" type="none"/>
            <a:tailEnd len="sm" w="sm" type="none"/>
          </a:ln>
        </p:spPr>
        <p:txBody>
          <a:bodyPr anchorCtr="0" anchor="b" bIns="91425" lIns="91425" spcFirstLastPara="1" rIns="91425" wrap="square" tIns="91425">
            <a:noAutofit/>
          </a:bodyPr>
          <a:lstStyle>
            <a:lvl1pPr indent="-228600" lvl="0" marL="457200" rtl="0">
              <a:spcBef>
                <a:spcPts val="360"/>
              </a:spcBef>
              <a:spcAft>
                <a:spcPts val="0"/>
              </a:spcAft>
              <a:buSzPts val="1800"/>
              <a:buNone/>
              <a:defRPr sz="1800">
                <a:solidFill>
                  <a:srgbClr val="999999"/>
                </a:solidFill>
              </a:defRPr>
            </a:lvl1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1" name="Shape 41"/>
        <p:cNvGrpSpPr/>
        <p:nvPr/>
      </p:nvGrpSpPr>
      <p:grpSpPr>
        <a:xfrm>
          <a:off x="0" y="0"/>
          <a:ext cx="0" cy="0"/>
          <a:chOff x="0" y="0"/>
          <a:chExt cx="0" cy="0"/>
        </a:xfrm>
      </p:grpSpPr>
      <p:sp>
        <p:nvSpPr>
          <p:cNvPr id="42" name="Google Shape;42;p10"/>
          <p:cNvSpPr/>
          <p:nvPr/>
        </p:nvSpPr>
        <p:spPr>
          <a:xfrm>
            <a:off x="759900" y="560700"/>
            <a:ext cx="7624200" cy="4022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33400" y="400050"/>
            <a:ext cx="2106600" cy="981900"/>
          </a:xfrm>
          <a:prstGeom prst="rect">
            <a:avLst/>
          </a:prstGeom>
          <a:noFill/>
          <a:ln cap="flat" cmpd="sng" w="76200">
            <a:solidFill>
              <a:srgbClr val="FF0000"/>
            </a:solidFill>
            <a:prstDash val="solid"/>
            <a:miter lim="8000"/>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Clr>
                <a:srgbClr val="999999"/>
              </a:buClr>
              <a:buSzPts val="2400"/>
              <a:buFont typeface="Roboto Slab"/>
              <a:buNone/>
              <a:defRPr sz="2400">
                <a:solidFill>
                  <a:srgbClr val="999999"/>
                </a:solidFill>
                <a:latin typeface="Roboto Slab"/>
                <a:ea typeface="Roboto Slab"/>
                <a:cs typeface="Roboto Slab"/>
                <a:sym typeface="Roboto Slab"/>
              </a:defRPr>
            </a:lvl1pPr>
            <a:lvl2pPr lvl="1" rtl="0">
              <a:spcBef>
                <a:spcPts val="0"/>
              </a:spcBef>
              <a:spcAft>
                <a:spcPts val="0"/>
              </a:spcAft>
              <a:buClr>
                <a:srgbClr val="999999"/>
              </a:buClr>
              <a:buSzPts val="2400"/>
              <a:buFont typeface="Roboto Slab"/>
              <a:buNone/>
              <a:defRPr sz="2400">
                <a:solidFill>
                  <a:srgbClr val="999999"/>
                </a:solidFill>
                <a:latin typeface="Roboto Slab"/>
                <a:ea typeface="Roboto Slab"/>
                <a:cs typeface="Roboto Slab"/>
                <a:sym typeface="Roboto Slab"/>
              </a:defRPr>
            </a:lvl2pPr>
            <a:lvl3pPr lvl="2" rtl="0">
              <a:spcBef>
                <a:spcPts val="0"/>
              </a:spcBef>
              <a:spcAft>
                <a:spcPts val="0"/>
              </a:spcAft>
              <a:buClr>
                <a:srgbClr val="999999"/>
              </a:buClr>
              <a:buSzPts val="2400"/>
              <a:buFont typeface="Roboto Slab"/>
              <a:buNone/>
              <a:defRPr sz="2400">
                <a:solidFill>
                  <a:srgbClr val="999999"/>
                </a:solidFill>
                <a:latin typeface="Roboto Slab"/>
                <a:ea typeface="Roboto Slab"/>
                <a:cs typeface="Roboto Slab"/>
                <a:sym typeface="Roboto Slab"/>
              </a:defRPr>
            </a:lvl3pPr>
            <a:lvl4pPr lvl="3" rtl="0">
              <a:spcBef>
                <a:spcPts val="0"/>
              </a:spcBef>
              <a:spcAft>
                <a:spcPts val="0"/>
              </a:spcAft>
              <a:buClr>
                <a:srgbClr val="999999"/>
              </a:buClr>
              <a:buSzPts val="2400"/>
              <a:buFont typeface="Roboto Slab"/>
              <a:buNone/>
              <a:defRPr sz="2400">
                <a:solidFill>
                  <a:srgbClr val="999999"/>
                </a:solidFill>
                <a:latin typeface="Roboto Slab"/>
                <a:ea typeface="Roboto Slab"/>
                <a:cs typeface="Roboto Slab"/>
                <a:sym typeface="Roboto Slab"/>
              </a:defRPr>
            </a:lvl4pPr>
            <a:lvl5pPr lvl="4" rtl="0">
              <a:spcBef>
                <a:spcPts val="0"/>
              </a:spcBef>
              <a:spcAft>
                <a:spcPts val="0"/>
              </a:spcAft>
              <a:buClr>
                <a:srgbClr val="999999"/>
              </a:buClr>
              <a:buSzPts val="2400"/>
              <a:buFont typeface="Roboto Slab"/>
              <a:buNone/>
              <a:defRPr sz="2400">
                <a:solidFill>
                  <a:srgbClr val="999999"/>
                </a:solidFill>
                <a:latin typeface="Roboto Slab"/>
                <a:ea typeface="Roboto Slab"/>
                <a:cs typeface="Roboto Slab"/>
                <a:sym typeface="Roboto Slab"/>
              </a:defRPr>
            </a:lvl5pPr>
            <a:lvl6pPr lvl="5" rtl="0">
              <a:spcBef>
                <a:spcPts val="0"/>
              </a:spcBef>
              <a:spcAft>
                <a:spcPts val="0"/>
              </a:spcAft>
              <a:buClr>
                <a:srgbClr val="999999"/>
              </a:buClr>
              <a:buSzPts val="2400"/>
              <a:buFont typeface="Roboto Slab"/>
              <a:buNone/>
              <a:defRPr sz="2400">
                <a:solidFill>
                  <a:srgbClr val="999999"/>
                </a:solidFill>
                <a:latin typeface="Roboto Slab"/>
                <a:ea typeface="Roboto Slab"/>
                <a:cs typeface="Roboto Slab"/>
                <a:sym typeface="Roboto Slab"/>
              </a:defRPr>
            </a:lvl6pPr>
            <a:lvl7pPr lvl="6" rtl="0">
              <a:spcBef>
                <a:spcPts val="0"/>
              </a:spcBef>
              <a:spcAft>
                <a:spcPts val="0"/>
              </a:spcAft>
              <a:buClr>
                <a:srgbClr val="999999"/>
              </a:buClr>
              <a:buSzPts val="2400"/>
              <a:buFont typeface="Roboto Slab"/>
              <a:buNone/>
              <a:defRPr sz="2400">
                <a:solidFill>
                  <a:srgbClr val="999999"/>
                </a:solidFill>
                <a:latin typeface="Roboto Slab"/>
                <a:ea typeface="Roboto Slab"/>
                <a:cs typeface="Roboto Slab"/>
                <a:sym typeface="Roboto Slab"/>
              </a:defRPr>
            </a:lvl7pPr>
            <a:lvl8pPr lvl="7" rtl="0">
              <a:spcBef>
                <a:spcPts val="0"/>
              </a:spcBef>
              <a:spcAft>
                <a:spcPts val="0"/>
              </a:spcAft>
              <a:buClr>
                <a:srgbClr val="999999"/>
              </a:buClr>
              <a:buSzPts val="2400"/>
              <a:buFont typeface="Roboto Slab"/>
              <a:buNone/>
              <a:defRPr sz="2400">
                <a:solidFill>
                  <a:srgbClr val="999999"/>
                </a:solidFill>
                <a:latin typeface="Roboto Slab"/>
                <a:ea typeface="Roboto Slab"/>
                <a:cs typeface="Roboto Slab"/>
                <a:sym typeface="Roboto Slab"/>
              </a:defRPr>
            </a:lvl8pPr>
            <a:lvl9pPr lvl="8" rtl="0">
              <a:spcBef>
                <a:spcPts val="0"/>
              </a:spcBef>
              <a:spcAft>
                <a:spcPts val="0"/>
              </a:spcAft>
              <a:buClr>
                <a:srgbClr val="999999"/>
              </a:buClr>
              <a:buSzPts val="2400"/>
              <a:buFont typeface="Roboto Slab"/>
              <a:buNone/>
              <a:defRPr sz="2400">
                <a:solidFill>
                  <a:srgbClr val="999999"/>
                </a:solidFill>
                <a:latin typeface="Roboto Slab"/>
                <a:ea typeface="Roboto Slab"/>
                <a:cs typeface="Roboto Slab"/>
                <a:sym typeface="Roboto Slab"/>
              </a:defRPr>
            </a:lvl9pPr>
          </a:lstStyle>
          <a:p/>
        </p:txBody>
      </p:sp>
      <p:sp>
        <p:nvSpPr>
          <p:cNvPr id="7" name="Google Shape;7;p1"/>
          <p:cNvSpPr txBox="1"/>
          <p:nvPr>
            <p:ph idx="1" type="body"/>
          </p:nvPr>
        </p:nvSpPr>
        <p:spPr>
          <a:xfrm>
            <a:off x="3203050" y="903938"/>
            <a:ext cx="5185200" cy="36747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Clr>
                <a:srgbClr val="999999"/>
              </a:buClr>
              <a:buSzPts val="3000"/>
              <a:buFont typeface="Georgia"/>
              <a:buChar char="□"/>
              <a:defRPr sz="3000">
                <a:solidFill>
                  <a:srgbClr val="111111"/>
                </a:solidFill>
                <a:latin typeface="Georgia"/>
                <a:ea typeface="Georgia"/>
                <a:cs typeface="Georgia"/>
                <a:sym typeface="Georgia"/>
              </a:defRPr>
            </a:lvl1pPr>
            <a:lvl2pPr indent="-381000" lvl="1" marL="914400" rtl="0">
              <a:spcBef>
                <a:spcPts val="0"/>
              </a:spcBef>
              <a:spcAft>
                <a:spcPts val="0"/>
              </a:spcAft>
              <a:buClr>
                <a:srgbClr val="999999"/>
              </a:buClr>
              <a:buSzPts val="2400"/>
              <a:buFont typeface="Georgia"/>
              <a:buChar char="■"/>
              <a:defRPr sz="2400">
                <a:solidFill>
                  <a:srgbClr val="111111"/>
                </a:solidFill>
                <a:latin typeface="Georgia"/>
                <a:ea typeface="Georgia"/>
                <a:cs typeface="Georgia"/>
                <a:sym typeface="Georgia"/>
              </a:defRPr>
            </a:lvl2pPr>
            <a:lvl3pPr indent="-381000" lvl="2" marL="1371600" rtl="0">
              <a:spcBef>
                <a:spcPts val="0"/>
              </a:spcBef>
              <a:spcAft>
                <a:spcPts val="0"/>
              </a:spcAft>
              <a:buClr>
                <a:srgbClr val="999999"/>
              </a:buClr>
              <a:buSzPts val="2400"/>
              <a:buFont typeface="Georgia"/>
              <a:buChar char="▣"/>
              <a:defRPr sz="2400">
                <a:solidFill>
                  <a:srgbClr val="111111"/>
                </a:solidFill>
                <a:latin typeface="Georgia"/>
                <a:ea typeface="Georgia"/>
                <a:cs typeface="Georgia"/>
                <a:sym typeface="Georgia"/>
              </a:defRPr>
            </a:lvl3pPr>
            <a:lvl4pPr indent="-342900" lvl="3" marL="1828800" rtl="0">
              <a:spcBef>
                <a:spcPts val="0"/>
              </a:spcBef>
              <a:spcAft>
                <a:spcPts val="0"/>
              </a:spcAft>
              <a:buClr>
                <a:srgbClr val="999999"/>
              </a:buClr>
              <a:buSzPts val="1800"/>
              <a:buFont typeface="Georgia"/>
              <a:buChar char="●"/>
              <a:defRPr sz="1800">
                <a:solidFill>
                  <a:srgbClr val="111111"/>
                </a:solidFill>
                <a:latin typeface="Georgia"/>
                <a:ea typeface="Georgia"/>
                <a:cs typeface="Georgia"/>
                <a:sym typeface="Georgia"/>
              </a:defRPr>
            </a:lvl4pPr>
            <a:lvl5pPr indent="-342900" lvl="4" marL="2286000" rtl="0">
              <a:spcBef>
                <a:spcPts val="0"/>
              </a:spcBef>
              <a:spcAft>
                <a:spcPts val="0"/>
              </a:spcAft>
              <a:buClr>
                <a:srgbClr val="999999"/>
              </a:buClr>
              <a:buSzPts val="1800"/>
              <a:buFont typeface="Georgia"/>
              <a:buChar char="○"/>
              <a:defRPr sz="1800">
                <a:solidFill>
                  <a:srgbClr val="111111"/>
                </a:solidFill>
                <a:latin typeface="Georgia"/>
                <a:ea typeface="Georgia"/>
                <a:cs typeface="Georgia"/>
                <a:sym typeface="Georgia"/>
              </a:defRPr>
            </a:lvl5pPr>
            <a:lvl6pPr indent="-342900" lvl="5" marL="2743200" rtl="0">
              <a:spcBef>
                <a:spcPts val="0"/>
              </a:spcBef>
              <a:spcAft>
                <a:spcPts val="0"/>
              </a:spcAft>
              <a:buClr>
                <a:srgbClr val="999999"/>
              </a:buClr>
              <a:buSzPts val="1800"/>
              <a:buFont typeface="Georgia"/>
              <a:buChar char="■"/>
              <a:defRPr sz="1800">
                <a:solidFill>
                  <a:srgbClr val="111111"/>
                </a:solidFill>
                <a:latin typeface="Georgia"/>
                <a:ea typeface="Georgia"/>
                <a:cs typeface="Georgia"/>
                <a:sym typeface="Georgia"/>
              </a:defRPr>
            </a:lvl6pPr>
            <a:lvl7pPr indent="-342900" lvl="6" marL="3200400" rtl="0">
              <a:spcBef>
                <a:spcPts val="0"/>
              </a:spcBef>
              <a:spcAft>
                <a:spcPts val="0"/>
              </a:spcAft>
              <a:buClr>
                <a:srgbClr val="999999"/>
              </a:buClr>
              <a:buSzPts val="1800"/>
              <a:buFont typeface="Georgia"/>
              <a:buChar char="●"/>
              <a:defRPr sz="1800">
                <a:solidFill>
                  <a:srgbClr val="111111"/>
                </a:solidFill>
                <a:latin typeface="Georgia"/>
                <a:ea typeface="Georgia"/>
                <a:cs typeface="Georgia"/>
                <a:sym typeface="Georgia"/>
              </a:defRPr>
            </a:lvl7pPr>
            <a:lvl8pPr indent="-342900" lvl="7" marL="3657600" rtl="0">
              <a:spcBef>
                <a:spcPts val="0"/>
              </a:spcBef>
              <a:spcAft>
                <a:spcPts val="0"/>
              </a:spcAft>
              <a:buClr>
                <a:srgbClr val="999999"/>
              </a:buClr>
              <a:buSzPts val="1800"/>
              <a:buFont typeface="Georgia"/>
              <a:buChar char="○"/>
              <a:defRPr sz="1800">
                <a:solidFill>
                  <a:srgbClr val="111111"/>
                </a:solidFill>
                <a:latin typeface="Georgia"/>
                <a:ea typeface="Georgia"/>
                <a:cs typeface="Georgia"/>
                <a:sym typeface="Georgia"/>
              </a:defRPr>
            </a:lvl8pPr>
            <a:lvl9pPr indent="-342900" lvl="8" marL="4114800" rtl="0">
              <a:spcBef>
                <a:spcPts val="0"/>
              </a:spcBef>
              <a:spcAft>
                <a:spcPts val="0"/>
              </a:spcAft>
              <a:buClr>
                <a:srgbClr val="999999"/>
              </a:buClr>
              <a:buSzPts val="1800"/>
              <a:buFont typeface="Georgia"/>
              <a:buChar char="■"/>
              <a:defRPr sz="1800">
                <a:solidFill>
                  <a:srgbClr val="111111"/>
                </a:solidFill>
                <a:latin typeface="Georgia"/>
                <a:ea typeface="Georgia"/>
                <a:cs typeface="Georgia"/>
                <a:sym typeface="Georgi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image" Target="../media/image33.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26.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11.png"/><Relationship Id="rId5"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32.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30.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27.png"/><Relationship Id="rId4" Type="http://schemas.openxmlformats.org/officeDocument/2006/relationships/hyperlink" Target="https://www.lung.org/our-initiatives/healthy-air/sota/city-rankings/states/district-of-columbia/district-of-columbia.html"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hyperlink" Target="https://www3.epa.gov/region1/airquality/voc.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29.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 name="Shape 50"/>
        <p:cNvGrpSpPr/>
        <p:nvPr/>
      </p:nvGrpSpPr>
      <p:grpSpPr>
        <a:xfrm>
          <a:off x="0" y="0"/>
          <a:ext cx="0" cy="0"/>
          <a:chOff x="0" y="0"/>
          <a:chExt cx="0" cy="0"/>
        </a:xfrm>
      </p:grpSpPr>
      <p:pic>
        <p:nvPicPr>
          <p:cNvPr id="51" name="Google Shape;51;p12"/>
          <p:cNvPicPr preferRelativeResize="0"/>
          <p:nvPr/>
        </p:nvPicPr>
        <p:blipFill rotWithShape="1">
          <a:blip r:embed="rId3">
            <a:alphaModFix amt="24000"/>
          </a:blip>
          <a:srcRect b="34579" l="1471" r="2328" t="25491"/>
          <a:stretch/>
        </p:blipFill>
        <p:spPr>
          <a:xfrm>
            <a:off x="1166600" y="391175"/>
            <a:ext cx="7400526" cy="4007329"/>
          </a:xfrm>
          <a:prstGeom prst="rect">
            <a:avLst/>
          </a:prstGeom>
          <a:noFill/>
          <a:ln>
            <a:noFill/>
          </a:ln>
        </p:spPr>
      </p:pic>
      <p:pic>
        <p:nvPicPr>
          <p:cNvPr id="52" name="Google Shape;52;p12"/>
          <p:cNvPicPr preferRelativeResize="0"/>
          <p:nvPr/>
        </p:nvPicPr>
        <p:blipFill rotWithShape="1">
          <a:blip r:embed="rId4">
            <a:alphaModFix amt="21000"/>
          </a:blip>
          <a:srcRect b="23777" l="4093" r="3715" t="14797"/>
          <a:stretch/>
        </p:blipFill>
        <p:spPr>
          <a:xfrm>
            <a:off x="1182250" y="390150"/>
            <a:ext cx="7400526" cy="4007324"/>
          </a:xfrm>
          <a:prstGeom prst="rect">
            <a:avLst/>
          </a:prstGeom>
          <a:noFill/>
          <a:ln>
            <a:noFill/>
          </a:ln>
        </p:spPr>
      </p:pic>
      <p:sp>
        <p:nvSpPr>
          <p:cNvPr id="53" name="Google Shape;53;p12"/>
          <p:cNvSpPr txBox="1"/>
          <p:nvPr>
            <p:ph type="ctrTitle"/>
          </p:nvPr>
        </p:nvSpPr>
        <p:spPr>
          <a:xfrm>
            <a:off x="468925" y="1060100"/>
            <a:ext cx="7572300" cy="1941300"/>
          </a:xfrm>
          <a:prstGeom prst="rect">
            <a:avLst/>
          </a:prstGeom>
        </p:spPr>
        <p:txBody>
          <a:bodyPr anchorCtr="0" anchor="ctr" bIns="91425" lIns="91425" spcFirstLastPara="1" rIns="91425" wrap="square" tIns="91425">
            <a:noAutofit/>
          </a:bodyPr>
          <a:lstStyle/>
          <a:p>
            <a:pPr indent="0" lvl="0" marL="0" rtl="0" algn="l">
              <a:lnSpc>
                <a:spcPct val="115000"/>
              </a:lnSpc>
              <a:spcBef>
                <a:spcPts val="10"/>
              </a:spcBef>
              <a:spcAft>
                <a:spcPts val="0"/>
              </a:spcAft>
              <a:buNone/>
            </a:pPr>
            <a:r>
              <a:rPr b="1" lang="en" sz="3800"/>
              <a:t> Analysis of 2000-2010 </a:t>
            </a:r>
            <a:r>
              <a:rPr b="1" lang="en" sz="3800">
                <a:solidFill>
                  <a:srgbClr val="CC0000"/>
                </a:solidFill>
              </a:rPr>
              <a:t>Air</a:t>
            </a:r>
            <a:r>
              <a:rPr b="1" lang="en" sz="3800"/>
              <a:t> </a:t>
            </a:r>
            <a:endParaRPr b="1" sz="3800"/>
          </a:p>
          <a:p>
            <a:pPr indent="0" lvl="0" marL="0" rtl="0" algn="l">
              <a:lnSpc>
                <a:spcPct val="115000"/>
              </a:lnSpc>
              <a:spcBef>
                <a:spcPts val="0"/>
              </a:spcBef>
              <a:spcAft>
                <a:spcPts val="0"/>
              </a:spcAft>
              <a:buNone/>
            </a:pPr>
            <a:r>
              <a:rPr b="1" lang="en" sz="3800"/>
              <a:t> Quality Trends in </a:t>
            </a:r>
            <a:r>
              <a:rPr b="1" lang="en" sz="3800">
                <a:solidFill>
                  <a:srgbClr val="CC0000"/>
                </a:solidFill>
              </a:rPr>
              <a:t>DMV</a:t>
            </a:r>
            <a:r>
              <a:rPr b="1" lang="en" sz="3800"/>
              <a:t> Area</a:t>
            </a:r>
            <a:endParaRPr b="1" sz="3800"/>
          </a:p>
          <a:p>
            <a:pPr indent="0" lvl="0" marL="0" rtl="0" algn="l">
              <a:lnSpc>
                <a:spcPct val="115000"/>
              </a:lnSpc>
              <a:spcBef>
                <a:spcPts val="1000"/>
              </a:spcBef>
              <a:spcAft>
                <a:spcPts val="0"/>
              </a:spcAft>
              <a:buNone/>
            </a:pPr>
            <a:r>
              <a:rPr b="1" i="1" lang="en" sz="2000"/>
              <a:t>  February 29, 2020</a:t>
            </a:r>
            <a:endParaRPr b="1" i="1" sz="2000"/>
          </a:p>
        </p:txBody>
      </p:sp>
      <p:pic>
        <p:nvPicPr>
          <p:cNvPr id="54" name="Google Shape;54;p12"/>
          <p:cNvPicPr preferRelativeResize="0"/>
          <p:nvPr/>
        </p:nvPicPr>
        <p:blipFill rotWithShape="1">
          <a:blip r:embed="rId5">
            <a:alphaModFix/>
          </a:blip>
          <a:srcRect b="9227" l="0" r="0" t="15386"/>
          <a:stretch/>
        </p:blipFill>
        <p:spPr>
          <a:xfrm>
            <a:off x="8275650" y="4520300"/>
            <a:ext cx="868350" cy="623200"/>
          </a:xfrm>
          <a:prstGeom prst="rect">
            <a:avLst/>
          </a:prstGeom>
          <a:noFill/>
          <a:ln>
            <a:noFill/>
          </a:ln>
        </p:spPr>
      </p:pic>
      <p:sp>
        <p:nvSpPr>
          <p:cNvPr id="55" name="Google Shape;55;p12"/>
          <p:cNvSpPr txBox="1"/>
          <p:nvPr/>
        </p:nvSpPr>
        <p:spPr>
          <a:xfrm>
            <a:off x="1276075" y="3001400"/>
            <a:ext cx="6837600" cy="139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666666"/>
                </a:solidFill>
                <a:latin typeface="Roboto Slab Regular"/>
                <a:ea typeface="Roboto Slab Regular"/>
                <a:cs typeface="Roboto Slab Regular"/>
                <a:sym typeface="Roboto Slab Regular"/>
              </a:rPr>
              <a:t>Dataset: New Pollution (Level 5)</a:t>
            </a:r>
            <a:endParaRPr sz="1800">
              <a:solidFill>
                <a:srgbClr val="666666"/>
              </a:solidFill>
              <a:latin typeface="Roboto Slab Regular"/>
              <a:ea typeface="Roboto Slab Regular"/>
              <a:cs typeface="Roboto Slab Regular"/>
              <a:sym typeface="Roboto Slab Regular"/>
            </a:endParaRPr>
          </a:p>
          <a:p>
            <a:pPr indent="0" lvl="0" marL="0" rtl="0" algn="l">
              <a:lnSpc>
                <a:spcPct val="115000"/>
              </a:lnSpc>
              <a:spcBef>
                <a:spcPts val="0"/>
              </a:spcBef>
              <a:spcAft>
                <a:spcPts val="0"/>
              </a:spcAft>
              <a:buClr>
                <a:schemeClr val="dk1"/>
              </a:buClr>
              <a:buSzPts val="1100"/>
              <a:buFont typeface="Arial"/>
              <a:buNone/>
            </a:pPr>
            <a:r>
              <a:rPr lang="en" sz="1800">
                <a:solidFill>
                  <a:schemeClr val="dk2"/>
                </a:solidFill>
                <a:latin typeface="Roboto Slab Regular"/>
                <a:ea typeface="Roboto Slab Regular"/>
                <a:cs typeface="Roboto Slab Regular"/>
                <a:sym typeface="Roboto Slab Regular"/>
              </a:rPr>
              <a:t>Team: DC20052</a:t>
            </a:r>
            <a:endParaRPr sz="1800">
              <a:solidFill>
                <a:srgbClr val="666666"/>
              </a:solidFill>
              <a:latin typeface="Roboto Slab Regular"/>
              <a:ea typeface="Roboto Slab Regular"/>
              <a:cs typeface="Roboto Slab Regular"/>
              <a:sym typeface="Roboto Slab Regular"/>
            </a:endParaRPr>
          </a:p>
          <a:p>
            <a:pPr indent="0" lvl="0" marL="0" rtl="0" algn="l">
              <a:lnSpc>
                <a:spcPct val="115000"/>
              </a:lnSpc>
              <a:spcBef>
                <a:spcPts val="0"/>
              </a:spcBef>
              <a:spcAft>
                <a:spcPts val="0"/>
              </a:spcAft>
              <a:buNone/>
            </a:pPr>
            <a:r>
              <a:rPr lang="en" sz="1800">
                <a:solidFill>
                  <a:srgbClr val="666666"/>
                </a:solidFill>
                <a:latin typeface="Roboto Slab Regular"/>
                <a:ea typeface="Roboto Slab Regular"/>
                <a:cs typeface="Roboto Slab Regular"/>
                <a:sym typeface="Roboto Slab Regular"/>
              </a:rPr>
              <a:t>Team Members: Nina Wang, Wanyun Yang, Bojing Fan</a:t>
            </a:r>
            <a:endParaRPr sz="1800">
              <a:solidFill>
                <a:srgbClr val="666666"/>
              </a:solidFill>
              <a:latin typeface="Roboto Slab Regular"/>
              <a:ea typeface="Roboto Slab Regular"/>
              <a:cs typeface="Roboto Slab Regular"/>
              <a:sym typeface="Roboto Slab Regular"/>
            </a:endParaRPr>
          </a:p>
          <a:p>
            <a:pPr indent="0" lvl="0" marL="0" rtl="0" algn="l">
              <a:lnSpc>
                <a:spcPct val="115000"/>
              </a:lnSpc>
              <a:spcBef>
                <a:spcPts val="0"/>
              </a:spcBef>
              <a:spcAft>
                <a:spcPts val="0"/>
              </a:spcAft>
              <a:buNone/>
            </a:pPr>
            <a:r>
              <a:rPr lang="en" sz="1800">
                <a:solidFill>
                  <a:schemeClr val="dk2"/>
                </a:solidFill>
                <a:latin typeface="Roboto Slab Regular"/>
                <a:ea typeface="Roboto Slab Regular"/>
                <a:cs typeface="Roboto Slab Regular"/>
                <a:sym typeface="Roboto Slab Regular"/>
              </a:rPr>
              <a:t>Mentor: Jennifer Chaffee</a:t>
            </a:r>
            <a:endParaRPr sz="1800">
              <a:solidFill>
                <a:srgbClr val="666666"/>
              </a:solidFill>
              <a:latin typeface="Roboto Slab Regular"/>
              <a:ea typeface="Roboto Slab Regular"/>
              <a:cs typeface="Roboto Slab Regular"/>
              <a:sym typeface="Roboto Slab Regul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1"/>
          <p:cNvSpPr txBox="1"/>
          <p:nvPr>
            <p:ph idx="1" type="subTitle"/>
          </p:nvPr>
        </p:nvSpPr>
        <p:spPr>
          <a:xfrm>
            <a:off x="311688" y="2451300"/>
            <a:ext cx="8520600" cy="7926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1800"/>
              <a:t>Since our data has obvious seasonality, we tried Winter’s Method:</a:t>
            </a:r>
            <a:endParaRPr sz="1800"/>
          </a:p>
          <a:p>
            <a:pPr indent="0" lvl="0" marL="0" rtl="0" algn="ctr">
              <a:spcBef>
                <a:spcPts val="600"/>
              </a:spcBef>
              <a:spcAft>
                <a:spcPts val="0"/>
              </a:spcAft>
              <a:buNone/>
            </a:pPr>
            <a:r>
              <a:rPr lang="en" sz="1800"/>
              <a:t> 𝐹𝑡+𝑛=𝐿𝑡+𝑛𝑇𝑡𝑆𝑡+𝑛</a:t>
            </a:r>
            <a:endParaRPr sz="1800"/>
          </a:p>
          <a:p>
            <a:pPr indent="0" lvl="0" marL="0" rtl="0" algn="ctr">
              <a:spcBef>
                <a:spcPts val="600"/>
              </a:spcBef>
              <a:spcAft>
                <a:spcPts val="0"/>
              </a:spcAft>
              <a:buNone/>
            </a:pPr>
            <a:r>
              <a:t/>
            </a:r>
            <a:endParaRPr/>
          </a:p>
        </p:txBody>
      </p:sp>
      <p:pic>
        <p:nvPicPr>
          <p:cNvPr id="122" name="Google Shape;122;p21"/>
          <p:cNvPicPr preferRelativeResize="0"/>
          <p:nvPr/>
        </p:nvPicPr>
        <p:blipFill>
          <a:blip r:embed="rId3">
            <a:alphaModFix/>
          </a:blip>
          <a:stretch>
            <a:fillRect/>
          </a:stretch>
        </p:blipFill>
        <p:spPr>
          <a:xfrm>
            <a:off x="3284563" y="3419050"/>
            <a:ext cx="2574874" cy="572700"/>
          </a:xfrm>
          <a:prstGeom prst="rect">
            <a:avLst/>
          </a:prstGeom>
          <a:noFill/>
          <a:ln>
            <a:noFill/>
          </a:ln>
        </p:spPr>
      </p:pic>
      <p:pic>
        <p:nvPicPr>
          <p:cNvPr id="123" name="Google Shape;123;p21"/>
          <p:cNvPicPr preferRelativeResize="0"/>
          <p:nvPr/>
        </p:nvPicPr>
        <p:blipFill>
          <a:blip r:embed="rId4">
            <a:alphaModFix/>
          </a:blip>
          <a:stretch>
            <a:fillRect/>
          </a:stretch>
        </p:blipFill>
        <p:spPr>
          <a:xfrm>
            <a:off x="3284576" y="4039788"/>
            <a:ext cx="2765350" cy="395812"/>
          </a:xfrm>
          <a:prstGeom prst="rect">
            <a:avLst/>
          </a:prstGeom>
          <a:noFill/>
          <a:ln>
            <a:noFill/>
          </a:ln>
        </p:spPr>
      </p:pic>
      <p:pic>
        <p:nvPicPr>
          <p:cNvPr id="124" name="Google Shape;124;p21"/>
          <p:cNvPicPr preferRelativeResize="0"/>
          <p:nvPr/>
        </p:nvPicPr>
        <p:blipFill rotWithShape="1">
          <a:blip r:embed="rId5">
            <a:alphaModFix/>
          </a:blip>
          <a:srcRect b="0" l="0" r="0" t="0"/>
          <a:stretch/>
        </p:blipFill>
        <p:spPr>
          <a:xfrm>
            <a:off x="3572025" y="4483650"/>
            <a:ext cx="1999931" cy="572700"/>
          </a:xfrm>
          <a:prstGeom prst="rect">
            <a:avLst/>
          </a:prstGeom>
          <a:noFill/>
          <a:ln>
            <a:noFill/>
          </a:ln>
        </p:spPr>
      </p:pic>
      <p:pic>
        <p:nvPicPr>
          <p:cNvPr id="125" name="Google Shape;125;p21"/>
          <p:cNvPicPr preferRelativeResize="0"/>
          <p:nvPr/>
        </p:nvPicPr>
        <p:blipFill rotWithShape="1">
          <a:blip r:embed="rId6">
            <a:alphaModFix/>
          </a:blip>
          <a:srcRect b="4689" l="0" r="0" t="0"/>
          <a:stretch/>
        </p:blipFill>
        <p:spPr>
          <a:xfrm>
            <a:off x="0" y="-1"/>
            <a:ext cx="9144000" cy="2451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pic>
        <p:nvPicPr>
          <p:cNvPr id="130" name="Google Shape;130;p22"/>
          <p:cNvPicPr preferRelativeResize="0"/>
          <p:nvPr/>
        </p:nvPicPr>
        <p:blipFill>
          <a:blip r:embed="rId3">
            <a:alphaModFix/>
          </a:blip>
          <a:stretch>
            <a:fillRect/>
          </a:stretch>
        </p:blipFill>
        <p:spPr>
          <a:xfrm>
            <a:off x="0" y="0"/>
            <a:ext cx="7974017" cy="5143500"/>
          </a:xfrm>
          <a:prstGeom prst="rect">
            <a:avLst/>
          </a:prstGeom>
          <a:noFill/>
          <a:ln>
            <a:noFill/>
          </a:ln>
        </p:spPr>
      </p:pic>
      <p:pic>
        <p:nvPicPr>
          <p:cNvPr id="131" name="Google Shape;131;p22"/>
          <p:cNvPicPr preferRelativeResize="0"/>
          <p:nvPr/>
        </p:nvPicPr>
        <p:blipFill>
          <a:blip r:embed="rId4">
            <a:alphaModFix/>
          </a:blip>
          <a:stretch>
            <a:fillRect/>
          </a:stretch>
        </p:blipFill>
        <p:spPr>
          <a:xfrm>
            <a:off x="5602775" y="0"/>
            <a:ext cx="3541225" cy="1383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t/>
            </a:r>
            <a:endParaRPr/>
          </a:p>
        </p:txBody>
      </p:sp>
      <p:sp>
        <p:nvSpPr>
          <p:cNvPr id="137" name="Google Shape;137;p23"/>
          <p:cNvSpPr txBox="1"/>
          <p:nvPr>
            <p:ph type="ctrTitle"/>
          </p:nvPr>
        </p:nvSpPr>
        <p:spPr>
          <a:xfrm>
            <a:off x="311700" y="231500"/>
            <a:ext cx="3302100" cy="5847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600">
                <a:solidFill>
                  <a:srgbClr val="000000"/>
                </a:solidFill>
              </a:rPr>
              <a:t>Sulfur Dioxide</a:t>
            </a:r>
            <a:endParaRPr b="1" sz="2600">
              <a:solidFill>
                <a:srgbClr val="000000"/>
              </a:solidFill>
            </a:endParaRPr>
          </a:p>
        </p:txBody>
      </p:sp>
      <p:pic>
        <p:nvPicPr>
          <p:cNvPr id="138" name="Google Shape;138;p23"/>
          <p:cNvPicPr preferRelativeResize="0"/>
          <p:nvPr/>
        </p:nvPicPr>
        <p:blipFill rotWithShape="1">
          <a:blip r:embed="rId3">
            <a:alphaModFix/>
          </a:blip>
          <a:srcRect b="0" l="45593" r="0" t="0"/>
          <a:stretch/>
        </p:blipFill>
        <p:spPr>
          <a:xfrm>
            <a:off x="7184650" y="2294013"/>
            <a:ext cx="1632326" cy="1872825"/>
          </a:xfrm>
          <a:prstGeom prst="rect">
            <a:avLst/>
          </a:prstGeom>
          <a:noFill/>
          <a:ln>
            <a:noFill/>
          </a:ln>
        </p:spPr>
      </p:pic>
      <p:pic>
        <p:nvPicPr>
          <p:cNvPr id="139" name="Google Shape;139;p23"/>
          <p:cNvPicPr preferRelativeResize="0"/>
          <p:nvPr/>
        </p:nvPicPr>
        <p:blipFill rotWithShape="1">
          <a:blip r:embed="rId4">
            <a:alphaModFix/>
          </a:blip>
          <a:srcRect b="0" l="12157" r="0" t="16079"/>
          <a:stretch/>
        </p:blipFill>
        <p:spPr>
          <a:xfrm>
            <a:off x="7184650" y="1052475"/>
            <a:ext cx="2066400" cy="1204400"/>
          </a:xfrm>
          <a:prstGeom prst="rect">
            <a:avLst/>
          </a:prstGeom>
          <a:noFill/>
          <a:ln>
            <a:noFill/>
          </a:ln>
        </p:spPr>
      </p:pic>
      <p:pic>
        <p:nvPicPr>
          <p:cNvPr id="140" name="Google Shape;140;p23"/>
          <p:cNvPicPr preferRelativeResize="0"/>
          <p:nvPr/>
        </p:nvPicPr>
        <p:blipFill>
          <a:blip r:embed="rId5">
            <a:alphaModFix/>
          </a:blip>
          <a:stretch>
            <a:fillRect/>
          </a:stretch>
        </p:blipFill>
        <p:spPr>
          <a:xfrm>
            <a:off x="192075" y="948527"/>
            <a:ext cx="6992575" cy="412023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pic>
        <p:nvPicPr>
          <p:cNvPr id="145" name="Google Shape;145;p24"/>
          <p:cNvPicPr preferRelativeResize="0"/>
          <p:nvPr/>
        </p:nvPicPr>
        <p:blipFill>
          <a:blip r:embed="rId3">
            <a:alphaModFix/>
          </a:blip>
          <a:stretch>
            <a:fillRect/>
          </a:stretch>
        </p:blipFill>
        <p:spPr>
          <a:xfrm>
            <a:off x="0" y="0"/>
            <a:ext cx="7999866" cy="5143500"/>
          </a:xfrm>
          <a:prstGeom prst="rect">
            <a:avLst/>
          </a:prstGeom>
          <a:noFill/>
          <a:ln>
            <a:noFill/>
          </a:ln>
        </p:spPr>
      </p:pic>
      <p:pic>
        <p:nvPicPr>
          <p:cNvPr id="146" name="Google Shape;146;p24"/>
          <p:cNvPicPr preferRelativeResize="0"/>
          <p:nvPr/>
        </p:nvPicPr>
        <p:blipFill>
          <a:blip r:embed="rId4">
            <a:alphaModFix/>
          </a:blip>
          <a:stretch>
            <a:fillRect/>
          </a:stretch>
        </p:blipFill>
        <p:spPr>
          <a:xfrm>
            <a:off x="5623875" y="0"/>
            <a:ext cx="3520125" cy="1579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t/>
            </a:r>
            <a:endParaRPr/>
          </a:p>
        </p:txBody>
      </p:sp>
      <p:sp>
        <p:nvSpPr>
          <p:cNvPr id="152" name="Google Shape;152;p25"/>
          <p:cNvSpPr txBox="1"/>
          <p:nvPr>
            <p:ph type="ctrTitle"/>
          </p:nvPr>
        </p:nvSpPr>
        <p:spPr>
          <a:xfrm>
            <a:off x="311700" y="231500"/>
            <a:ext cx="3302100" cy="5847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600">
                <a:solidFill>
                  <a:srgbClr val="000000"/>
                </a:solidFill>
              </a:rPr>
              <a:t>Nitrogen Dioxide</a:t>
            </a:r>
            <a:endParaRPr b="1" sz="2600">
              <a:solidFill>
                <a:srgbClr val="000000"/>
              </a:solidFill>
            </a:endParaRPr>
          </a:p>
        </p:txBody>
      </p:sp>
      <p:pic>
        <p:nvPicPr>
          <p:cNvPr id="153" name="Google Shape;153;p25"/>
          <p:cNvPicPr preferRelativeResize="0"/>
          <p:nvPr/>
        </p:nvPicPr>
        <p:blipFill rotWithShape="1">
          <a:blip r:embed="rId3">
            <a:alphaModFix/>
          </a:blip>
          <a:srcRect b="0" l="12157" r="0" t="16079"/>
          <a:stretch/>
        </p:blipFill>
        <p:spPr>
          <a:xfrm>
            <a:off x="7152250" y="878625"/>
            <a:ext cx="2066400" cy="1204400"/>
          </a:xfrm>
          <a:prstGeom prst="rect">
            <a:avLst/>
          </a:prstGeom>
          <a:noFill/>
          <a:ln>
            <a:noFill/>
          </a:ln>
        </p:spPr>
      </p:pic>
      <p:pic>
        <p:nvPicPr>
          <p:cNvPr id="154" name="Google Shape;154;p25"/>
          <p:cNvPicPr preferRelativeResize="0"/>
          <p:nvPr/>
        </p:nvPicPr>
        <p:blipFill rotWithShape="1">
          <a:blip r:embed="rId4">
            <a:alphaModFix/>
          </a:blip>
          <a:srcRect b="0" l="41088" r="-5663" t="0"/>
          <a:stretch/>
        </p:blipFill>
        <p:spPr>
          <a:xfrm>
            <a:off x="7152250" y="2083037"/>
            <a:ext cx="1961850" cy="1827438"/>
          </a:xfrm>
          <a:prstGeom prst="rect">
            <a:avLst/>
          </a:prstGeom>
          <a:noFill/>
          <a:ln>
            <a:noFill/>
          </a:ln>
        </p:spPr>
      </p:pic>
      <p:pic>
        <p:nvPicPr>
          <p:cNvPr id="155" name="Google Shape;155;p25"/>
          <p:cNvPicPr preferRelativeResize="0"/>
          <p:nvPr/>
        </p:nvPicPr>
        <p:blipFill>
          <a:blip r:embed="rId5">
            <a:alphaModFix/>
          </a:blip>
          <a:stretch>
            <a:fillRect/>
          </a:stretch>
        </p:blipFill>
        <p:spPr>
          <a:xfrm>
            <a:off x="150275" y="878613"/>
            <a:ext cx="7001976" cy="4125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pic>
        <p:nvPicPr>
          <p:cNvPr id="160" name="Google Shape;160;p26"/>
          <p:cNvPicPr preferRelativeResize="0"/>
          <p:nvPr/>
        </p:nvPicPr>
        <p:blipFill>
          <a:blip r:embed="rId3">
            <a:alphaModFix/>
          </a:blip>
          <a:stretch>
            <a:fillRect/>
          </a:stretch>
        </p:blipFill>
        <p:spPr>
          <a:xfrm>
            <a:off x="0" y="-29075"/>
            <a:ext cx="8101050" cy="5143500"/>
          </a:xfrm>
          <a:prstGeom prst="rect">
            <a:avLst/>
          </a:prstGeom>
          <a:noFill/>
          <a:ln>
            <a:noFill/>
          </a:ln>
        </p:spPr>
      </p:pic>
      <p:pic>
        <p:nvPicPr>
          <p:cNvPr id="161" name="Google Shape;161;p26"/>
          <p:cNvPicPr preferRelativeResize="0"/>
          <p:nvPr/>
        </p:nvPicPr>
        <p:blipFill>
          <a:blip r:embed="rId4">
            <a:alphaModFix/>
          </a:blip>
          <a:stretch>
            <a:fillRect/>
          </a:stretch>
        </p:blipFill>
        <p:spPr>
          <a:xfrm>
            <a:off x="5781663" y="-12"/>
            <a:ext cx="3362325" cy="1476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t/>
            </a:r>
            <a:endParaRPr/>
          </a:p>
        </p:txBody>
      </p:sp>
      <p:sp>
        <p:nvSpPr>
          <p:cNvPr id="167" name="Google Shape;167;p27"/>
          <p:cNvSpPr txBox="1"/>
          <p:nvPr>
            <p:ph type="ctrTitle"/>
          </p:nvPr>
        </p:nvSpPr>
        <p:spPr>
          <a:xfrm>
            <a:off x="311700" y="231500"/>
            <a:ext cx="3302100" cy="5847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600">
                <a:solidFill>
                  <a:srgbClr val="000000"/>
                </a:solidFill>
              </a:rPr>
              <a:t>Ozone</a:t>
            </a:r>
            <a:endParaRPr b="1" sz="2600">
              <a:solidFill>
                <a:srgbClr val="000000"/>
              </a:solidFill>
            </a:endParaRPr>
          </a:p>
        </p:txBody>
      </p:sp>
      <p:pic>
        <p:nvPicPr>
          <p:cNvPr id="168" name="Google Shape;168;p27"/>
          <p:cNvPicPr preferRelativeResize="0"/>
          <p:nvPr/>
        </p:nvPicPr>
        <p:blipFill rotWithShape="1">
          <a:blip r:embed="rId3">
            <a:alphaModFix/>
          </a:blip>
          <a:srcRect b="0" l="12157" r="0" t="16079"/>
          <a:stretch/>
        </p:blipFill>
        <p:spPr>
          <a:xfrm>
            <a:off x="7116550" y="958625"/>
            <a:ext cx="2066450" cy="1204425"/>
          </a:xfrm>
          <a:prstGeom prst="rect">
            <a:avLst/>
          </a:prstGeom>
          <a:noFill/>
          <a:ln>
            <a:noFill/>
          </a:ln>
        </p:spPr>
      </p:pic>
      <p:pic>
        <p:nvPicPr>
          <p:cNvPr id="169" name="Google Shape;169;p27"/>
          <p:cNvPicPr preferRelativeResize="0"/>
          <p:nvPr/>
        </p:nvPicPr>
        <p:blipFill rotWithShape="1">
          <a:blip r:embed="rId4">
            <a:alphaModFix/>
          </a:blip>
          <a:srcRect b="0" l="33404" r="0" t="11808"/>
          <a:stretch/>
        </p:blipFill>
        <p:spPr>
          <a:xfrm>
            <a:off x="7155550" y="2173988"/>
            <a:ext cx="1988450" cy="1544699"/>
          </a:xfrm>
          <a:prstGeom prst="rect">
            <a:avLst/>
          </a:prstGeom>
          <a:noFill/>
          <a:ln>
            <a:noFill/>
          </a:ln>
        </p:spPr>
      </p:pic>
      <p:pic>
        <p:nvPicPr>
          <p:cNvPr id="170" name="Google Shape;170;p27"/>
          <p:cNvPicPr preferRelativeResize="0"/>
          <p:nvPr/>
        </p:nvPicPr>
        <p:blipFill>
          <a:blip r:embed="rId5">
            <a:alphaModFix/>
          </a:blip>
          <a:stretch>
            <a:fillRect/>
          </a:stretch>
        </p:blipFill>
        <p:spPr>
          <a:xfrm>
            <a:off x="152400" y="896088"/>
            <a:ext cx="7003149" cy="4100481"/>
          </a:xfrm>
          <a:prstGeom prst="rect">
            <a:avLst/>
          </a:prstGeom>
          <a:noFill/>
          <a:ln>
            <a:noFill/>
          </a:ln>
        </p:spPr>
      </p:pic>
      <p:cxnSp>
        <p:nvCxnSpPr>
          <p:cNvPr id="171" name="Google Shape;171;p27"/>
          <p:cNvCxnSpPr/>
          <p:nvPr/>
        </p:nvCxnSpPr>
        <p:spPr>
          <a:xfrm>
            <a:off x="538450" y="2692175"/>
            <a:ext cx="6617100" cy="9600"/>
          </a:xfrm>
          <a:prstGeom prst="straightConnector1">
            <a:avLst/>
          </a:prstGeom>
          <a:noFill/>
          <a:ln cap="flat" cmpd="sng" w="28575">
            <a:solidFill>
              <a:srgbClr val="00FF00"/>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533400" y="400050"/>
            <a:ext cx="2106600" cy="5961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2600">
                <a:solidFill>
                  <a:schemeClr val="dk1"/>
                </a:solidFill>
              </a:rPr>
              <a:t>Why?</a:t>
            </a:r>
            <a:endParaRPr/>
          </a:p>
        </p:txBody>
      </p:sp>
      <p:sp>
        <p:nvSpPr>
          <p:cNvPr id="177" name="Google Shape;177;p28"/>
          <p:cNvSpPr txBox="1"/>
          <p:nvPr>
            <p:ph idx="1" type="body"/>
          </p:nvPr>
        </p:nvSpPr>
        <p:spPr>
          <a:xfrm>
            <a:off x="1409600" y="1146225"/>
            <a:ext cx="6950400" cy="3419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800">
                <a:solidFill>
                  <a:srgbClr val="000000"/>
                </a:solidFill>
                <a:latin typeface="Times New Roman"/>
                <a:ea typeface="Times New Roman"/>
                <a:cs typeface="Times New Roman"/>
                <a:sym typeface="Times New Roman"/>
              </a:rPr>
              <a:t>2002/07/02</a:t>
            </a:r>
            <a:endParaRPr sz="1800">
              <a:solidFill>
                <a:srgbClr val="000000"/>
              </a:solidFill>
              <a:latin typeface="Times New Roman"/>
              <a:ea typeface="Times New Roman"/>
              <a:cs typeface="Times New Roman"/>
              <a:sym typeface="Times New Roman"/>
            </a:endParaRPr>
          </a:p>
          <a:p>
            <a:pPr indent="0" lvl="0" marL="0" rtl="0" algn="l">
              <a:spcBef>
                <a:spcPts val="600"/>
              </a:spcBef>
              <a:spcAft>
                <a:spcPts val="0"/>
              </a:spcAft>
              <a:buNone/>
            </a:pPr>
            <a:r>
              <a:rPr lang="en" sz="1800">
                <a:solidFill>
                  <a:srgbClr val="000000"/>
                </a:solidFill>
                <a:latin typeface="Times New Roman"/>
                <a:ea typeface="Times New Roman"/>
                <a:cs typeface="Times New Roman"/>
                <a:sym typeface="Times New Roman"/>
              </a:rPr>
              <a:t>The Court held that the EPA illegally approved</a:t>
            </a:r>
            <a:r>
              <a:rPr lang="en" sz="1800">
                <a:solidFill>
                  <a:srgbClr val="000000"/>
                </a:solidFill>
                <a:highlight>
                  <a:srgbClr val="FFFF00"/>
                </a:highlight>
                <a:latin typeface="Times New Roman"/>
                <a:ea typeface="Times New Roman"/>
                <a:cs typeface="Times New Roman"/>
                <a:sym typeface="Times New Roman"/>
              </a:rPr>
              <a:t> deficient clean air plans</a:t>
            </a:r>
            <a:r>
              <a:rPr lang="en" sz="1800">
                <a:solidFill>
                  <a:srgbClr val="000000"/>
                </a:solidFill>
                <a:latin typeface="Times New Roman"/>
                <a:ea typeface="Times New Roman"/>
                <a:cs typeface="Times New Roman"/>
                <a:sym typeface="Times New Roman"/>
              </a:rPr>
              <a:t> submitted by Virginia, Maryland, and the District. The plans failed to assure annual cuts in regional pollution as required </a:t>
            </a:r>
            <a:r>
              <a:rPr lang="en" sz="1800">
                <a:solidFill>
                  <a:srgbClr val="000000"/>
                </a:solidFill>
                <a:highlight>
                  <a:srgbClr val="FFFF00"/>
                </a:highlight>
                <a:latin typeface="Times New Roman"/>
                <a:ea typeface="Times New Roman"/>
                <a:cs typeface="Times New Roman"/>
                <a:sym typeface="Times New Roman"/>
              </a:rPr>
              <a:t>by law</a:t>
            </a:r>
            <a:r>
              <a:rPr lang="en" sz="1800">
                <a:solidFill>
                  <a:srgbClr val="000000"/>
                </a:solidFill>
                <a:latin typeface="Times New Roman"/>
                <a:ea typeface="Times New Roman"/>
                <a:cs typeface="Times New Roman"/>
                <a:sym typeface="Times New Roman"/>
              </a:rPr>
              <a:t>.</a:t>
            </a:r>
            <a:endParaRPr sz="1800">
              <a:solidFill>
                <a:srgbClr val="000000"/>
              </a:solidFill>
              <a:latin typeface="Times New Roman"/>
              <a:ea typeface="Times New Roman"/>
              <a:cs typeface="Times New Roman"/>
              <a:sym typeface="Times New Roman"/>
            </a:endParaRPr>
          </a:p>
          <a:p>
            <a:pPr indent="0" lvl="0" marL="0" rtl="0" algn="l">
              <a:spcBef>
                <a:spcPts val="600"/>
              </a:spcBef>
              <a:spcAft>
                <a:spcPts val="0"/>
              </a:spcAft>
              <a:buNone/>
            </a:pPr>
            <a:r>
              <a:rPr lang="en" sz="1800">
                <a:solidFill>
                  <a:srgbClr val="000000"/>
                </a:solidFill>
                <a:latin typeface="Times New Roman"/>
                <a:ea typeface="Times New Roman"/>
                <a:cs typeface="Times New Roman"/>
                <a:sym typeface="Times New Roman"/>
              </a:rPr>
              <a:t>2002/11/13</a:t>
            </a:r>
            <a:endParaRPr sz="1800">
              <a:solidFill>
                <a:srgbClr val="000000"/>
              </a:solidFill>
              <a:latin typeface="Times New Roman"/>
              <a:ea typeface="Times New Roman"/>
              <a:cs typeface="Times New Roman"/>
              <a:sym typeface="Times New Roman"/>
            </a:endParaRPr>
          </a:p>
          <a:p>
            <a:pPr indent="0" lvl="0" marL="0" rtl="0" algn="l">
              <a:spcBef>
                <a:spcPts val="600"/>
              </a:spcBef>
              <a:spcAft>
                <a:spcPts val="0"/>
              </a:spcAft>
              <a:buNone/>
            </a:pPr>
            <a:r>
              <a:rPr lang="en" sz="1800">
                <a:solidFill>
                  <a:srgbClr val="000000"/>
                </a:solidFill>
                <a:latin typeface="Times New Roman"/>
                <a:ea typeface="Times New Roman"/>
                <a:cs typeface="Times New Roman"/>
                <a:sym typeface="Times New Roman"/>
              </a:rPr>
              <a:t>EPA reclassified the Metropolitan Washington area as </a:t>
            </a:r>
            <a:r>
              <a:rPr lang="en" sz="1800">
                <a:solidFill>
                  <a:srgbClr val="000000"/>
                </a:solidFill>
                <a:highlight>
                  <a:srgbClr val="FFFF00"/>
                </a:highlight>
                <a:latin typeface="Times New Roman"/>
                <a:ea typeface="Times New Roman"/>
                <a:cs typeface="Times New Roman"/>
                <a:sym typeface="Times New Roman"/>
              </a:rPr>
              <a:t>a severe nonattainment area</a:t>
            </a:r>
            <a:r>
              <a:rPr lang="en" sz="1800">
                <a:solidFill>
                  <a:srgbClr val="000000"/>
                </a:solidFill>
                <a:latin typeface="Times New Roman"/>
                <a:ea typeface="Times New Roman"/>
                <a:cs typeface="Times New Roman"/>
                <a:sym typeface="Times New Roman"/>
              </a:rPr>
              <a:t>.</a:t>
            </a:r>
            <a:endParaRPr sz="1800">
              <a:solidFill>
                <a:srgbClr val="000000"/>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pic>
        <p:nvPicPr>
          <p:cNvPr id="182" name="Google Shape;182;p29"/>
          <p:cNvPicPr preferRelativeResize="0"/>
          <p:nvPr/>
        </p:nvPicPr>
        <p:blipFill>
          <a:blip r:embed="rId3">
            <a:alphaModFix/>
          </a:blip>
          <a:stretch>
            <a:fillRect/>
          </a:stretch>
        </p:blipFill>
        <p:spPr>
          <a:xfrm>
            <a:off x="0" y="0"/>
            <a:ext cx="7957694" cy="5143500"/>
          </a:xfrm>
          <a:prstGeom prst="rect">
            <a:avLst/>
          </a:prstGeom>
          <a:noFill/>
          <a:ln>
            <a:noFill/>
          </a:ln>
        </p:spPr>
      </p:pic>
      <p:pic>
        <p:nvPicPr>
          <p:cNvPr id="183" name="Google Shape;183;p29"/>
          <p:cNvPicPr preferRelativeResize="0"/>
          <p:nvPr/>
        </p:nvPicPr>
        <p:blipFill>
          <a:blip r:embed="rId4">
            <a:alphaModFix/>
          </a:blip>
          <a:stretch>
            <a:fillRect/>
          </a:stretch>
        </p:blipFill>
        <p:spPr>
          <a:xfrm>
            <a:off x="5601014" y="0"/>
            <a:ext cx="3542986" cy="1381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0"/>
          <p:cNvSpPr txBox="1"/>
          <p:nvPr>
            <p:ph idx="4294967295" type="title"/>
          </p:nvPr>
        </p:nvSpPr>
        <p:spPr>
          <a:xfrm>
            <a:off x="311700" y="10742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600">
                <a:solidFill>
                  <a:srgbClr val="000000"/>
                </a:solidFill>
              </a:rPr>
              <a:t>Time Series Analysis II</a:t>
            </a:r>
            <a:endParaRPr b="1" sz="2600">
              <a:solidFill>
                <a:srgbClr val="000000"/>
              </a:solidFill>
            </a:endParaRPr>
          </a:p>
        </p:txBody>
      </p:sp>
      <p:pic>
        <p:nvPicPr>
          <p:cNvPr id="189" name="Google Shape;189;p30"/>
          <p:cNvPicPr preferRelativeResize="0"/>
          <p:nvPr/>
        </p:nvPicPr>
        <p:blipFill>
          <a:blip r:embed="rId3">
            <a:alphaModFix/>
          </a:blip>
          <a:stretch>
            <a:fillRect/>
          </a:stretch>
        </p:blipFill>
        <p:spPr>
          <a:xfrm>
            <a:off x="152400" y="2053575"/>
            <a:ext cx="8839198" cy="168451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pic>
        <p:nvPicPr>
          <p:cNvPr id="60" name="Google Shape;60;p13"/>
          <p:cNvPicPr preferRelativeResize="0"/>
          <p:nvPr/>
        </p:nvPicPr>
        <p:blipFill>
          <a:blip r:embed="rId3">
            <a:alphaModFix/>
          </a:blip>
          <a:stretch>
            <a:fillRect/>
          </a:stretch>
        </p:blipFill>
        <p:spPr>
          <a:xfrm>
            <a:off x="152400" y="1154338"/>
            <a:ext cx="8839199" cy="2527771"/>
          </a:xfrm>
          <a:prstGeom prst="rect">
            <a:avLst/>
          </a:prstGeom>
          <a:noFill/>
          <a:ln>
            <a:noFill/>
          </a:ln>
        </p:spPr>
      </p:pic>
      <p:sp>
        <p:nvSpPr>
          <p:cNvPr id="61" name="Google Shape;61;p13"/>
          <p:cNvSpPr txBox="1"/>
          <p:nvPr/>
        </p:nvSpPr>
        <p:spPr>
          <a:xfrm>
            <a:off x="168725" y="4446025"/>
            <a:ext cx="8587500" cy="55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Georgia"/>
                <a:ea typeface="Georgia"/>
                <a:cs typeface="Georgia"/>
                <a:sym typeface="Georgia"/>
              </a:rPr>
              <a:t>Source: Picture from </a:t>
            </a:r>
            <a:r>
              <a:rPr lang="en">
                <a:solidFill>
                  <a:srgbClr val="999999"/>
                </a:solidFill>
                <a:latin typeface="Georgia"/>
                <a:ea typeface="Georgia"/>
                <a:cs typeface="Georgia"/>
                <a:sym typeface="Georgia"/>
              </a:rPr>
              <a:t>American</a:t>
            </a:r>
            <a:r>
              <a:rPr lang="en">
                <a:solidFill>
                  <a:srgbClr val="999999"/>
                </a:solidFill>
                <a:latin typeface="Georgia"/>
                <a:ea typeface="Georgia"/>
                <a:cs typeface="Georgia"/>
                <a:sym typeface="Georgia"/>
              </a:rPr>
              <a:t> Lung Association </a:t>
            </a:r>
            <a:r>
              <a:rPr lang="en" sz="1100" u="sng">
                <a:solidFill>
                  <a:srgbClr val="999999"/>
                </a:solidFill>
                <a:hlinkClick r:id="rId4"/>
              </a:rPr>
              <a:t>https://www.lung.org/our-initiatives/healthy-air/sota/city-rankings/states/district-of-columbia/district-of-columbia.html</a:t>
            </a:r>
            <a:r>
              <a:rPr lang="en">
                <a:solidFill>
                  <a:srgbClr val="999999"/>
                </a:solidFill>
                <a:latin typeface="Georgia"/>
                <a:ea typeface="Georgia"/>
                <a:cs typeface="Georgia"/>
                <a:sym typeface="Georgia"/>
              </a:rPr>
              <a:t> </a:t>
            </a:r>
            <a:endParaRPr>
              <a:solidFill>
                <a:srgbClr val="999999"/>
              </a:solidFill>
              <a:latin typeface="Georgia"/>
              <a:ea typeface="Georgia"/>
              <a:cs typeface="Georgia"/>
              <a:sym typeface="Georgi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pic>
        <p:nvPicPr>
          <p:cNvPr id="194" name="Google Shape;194;p31"/>
          <p:cNvPicPr preferRelativeResize="0"/>
          <p:nvPr/>
        </p:nvPicPr>
        <p:blipFill>
          <a:blip r:embed="rId3">
            <a:alphaModFix/>
          </a:blip>
          <a:stretch>
            <a:fillRect/>
          </a:stretch>
        </p:blipFill>
        <p:spPr>
          <a:xfrm>
            <a:off x="1435475" y="44925"/>
            <a:ext cx="6217850" cy="5053649"/>
          </a:xfrm>
          <a:prstGeom prst="rect">
            <a:avLst/>
          </a:prstGeom>
          <a:noFill/>
          <a:ln>
            <a:noFill/>
          </a:ln>
        </p:spPr>
      </p:pic>
      <p:sp>
        <p:nvSpPr>
          <p:cNvPr id="195" name="Google Shape;195;p31"/>
          <p:cNvSpPr/>
          <p:nvPr/>
        </p:nvSpPr>
        <p:spPr>
          <a:xfrm>
            <a:off x="1360625" y="1540050"/>
            <a:ext cx="6459300" cy="957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2"/>
          <p:cNvSpPr txBox="1"/>
          <p:nvPr>
            <p:ph type="title"/>
          </p:nvPr>
        </p:nvSpPr>
        <p:spPr>
          <a:xfrm>
            <a:off x="465825" y="302325"/>
            <a:ext cx="2672400" cy="55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rPr>
              <a:t>Model outcomes</a:t>
            </a:r>
            <a:endParaRPr b="1">
              <a:solidFill>
                <a:srgbClr val="000000"/>
              </a:solidFill>
            </a:endParaRPr>
          </a:p>
        </p:txBody>
      </p:sp>
      <p:sp>
        <p:nvSpPr>
          <p:cNvPr id="201" name="Google Shape;201;p32"/>
          <p:cNvSpPr txBox="1"/>
          <p:nvPr/>
        </p:nvSpPr>
        <p:spPr>
          <a:xfrm>
            <a:off x="3205975" y="354675"/>
            <a:ext cx="4723500" cy="4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Georgia"/>
                <a:ea typeface="Georgia"/>
                <a:cs typeface="Georgia"/>
                <a:sym typeface="Georgia"/>
              </a:rPr>
              <a:t>Semi-log model of Ozone (Adj R</a:t>
            </a:r>
            <a:r>
              <a:rPr baseline="30000" lang="en" sz="1800">
                <a:latin typeface="Georgia"/>
                <a:ea typeface="Georgia"/>
                <a:cs typeface="Georgia"/>
                <a:sym typeface="Georgia"/>
              </a:rPr>
              <a:t>2</a:t>
            </a:r>
            <a:r>
              <a:rPr lang="en" sz="1800">
                <a:latin typeface="Georgia"/>
                <a:ea typeface="Georgia"/>
                <a:cs typeface="Georgia"/>
                <a:sym typeface="Georgia"/>
              </a:rPr>
              <a:t>:0.3795)</a:t>
            </a:r>
            <a:endParaRPr sz="1800">
              <a:latin typeface="Georgia"/>
              <a:ea typeface="Georgia"/>
              <a:cs typeface="Georgia"/>
              <a:sym typeface="Georgia"/>
            </a:endParaRPr>
          </a:p>
        </p:txBody>
      </p:sp>
      <p:graphicFrame>
        <p:nvGraphicFramePr>
          <p:cNvPr id="202" name="Google Shape;202;p32"/>
          <p:cNvGraphicFramePr/>
          <p:nvPr/>
        </p:nvGraphicFramePr>
        <p:xfrm>
          <a:off x="1231100" y="988400"/>
          <a:ext cx="3000000" cy="3000000"/>
        </p:xfrm>
        <a:graphic>
          <a:graphicData uri="http://schemas.openxmlformats.org/drawingml/2006/table">
            <a:tbl>
              <a:tblPr>
                <a:noFill/>
                <a:tableStyleId>{2AAEE256-1770-44B1-A27C-C12D86508AF5}</a:tableStyleId>
              </a:tblPr>
              <a:tblGrid>
                <a:gridCol w="2176400"/>
                <a:gridCol w="5223325"/>
              </a:tblGrid>
              <a:tr h="450775">
                <a:tc>
                  <a:txBody>
                    <a:bodyPr/>
                    <a:lstStyle/>
                    <a:p>
                      <a:pPr indent="0" lvl="0" marL="0" rtl="0" algn="ctr">
                        <a:spcBef>
                          <a:spcPts val="0"/>
                        </a:spcBef>
                        <a:spcAft>
                          <a:spcPts val="0"/>
                        </a:spcAft>
                        <a:buNone/>
                      </a:pPr>
                      <a:r>
                        <a:rPr b="1" lang="en">
                          <a:latin typeface="Georgia"/>
                          <a:ea typeface="Georgia"/>
                          <a:cs typeface="Georgia"/>
                          <a:sym typeface="Georgia"/>
                        </a:rPr>
                        <a:t>Significant factors</a:t>
                      </a:r>
                      <a:endParaRPr b="1">
                        <a:latin typeface="Georgia"/>
                        <a:ea typeface="Georgia"/>
                        <a:cs typeface="Georgia"/>
                        <a:sym typeface="Georg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Georgia"/>
                          <a:ea typeface="Georgia"/>
                          <a:cs typeface="Georgia"/>
                          <a:sym typeface="Georgia"/>
                        </a:rPr>
                        <a:t>Interpretation</a:t>
                      </a:r>
                      <a:endParaRPr b="1">
                        <a:latin typeface="Georgia"/>
                        <a:ea typeface="Georgia"/>
                        <a:cs typeface="Georgia"/>
                        <a:sym typeface="Georg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r>
              <a:tr h="468775">
                <a:tc>
                  <a:txBody>
                    <a:bodyPr/>
                    <a:lstStyle/>
                    <a:p>
                      <a:pPr indent="0" lvl="0" marL="0" rtl="0" algn="ctr">
                        <a:spcBef>
                          <a:spcPts val="0"/>
                        </a:spcBef>
                        <a:spcAft>
                          <a:spcPts val="0"/>
                        </a:spcAft>
                        <a:buNone/>
                      </a:pPr>
                      <a:r>
                        <a:rPr lang="en">
                          <a:latin typeface="Georgia"/>
                          <a:ea typeface="Georgia"/>
                          <a:cs typeface="Georgia"/>
                          <a:sym typeface="Georgia"/>
                        </a:rPr>
                        <a:t>State.Code</a:t>
                      </a:r>
                      <a:endParaRPr>
                        <a:latin typeface="Georgia"/>
                        <a:ea typeface="Georgia"/>
                        <a:cs typeface="Georgia"/>
                        <a:sym typeface="Georg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Georgia"/>
                          <a:ea typeface="Georgia"/>
                          <a:cs typeface="Georgia"/>
                          <a:sym typeface="Georgia"/>
                        </a:rPr>
                        <a:t>VA (3.45941) &gt; MD (1.49926)&gt; DC</a:t>
                      </a:r>
                      <a:endParaRPr>
                        <a:latin typeface="Georgia"/>
                        <a:ea typeface="Georgia"/>
                        <a:cs typeface="Georgia"/>
                        <a:sym typeface="Georg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50775">
                <a:tc>
                  <a:txBody>
                    <a:bodyPr/>
                    <a:lstStyle/>
                    <a:p>
                      <a:pPr indent="0" lvl="0" marL="0" rtl="0" algn="ctr">
                        <a:spcBef>
                          <a:spcPts val="0"/>
                        </a:spcBef>
                        <a:spcAft>
                          <a:spcPts val="0"/>
                        </a:spcAft>
                        <a:buNone/>
                      </a:pPr>
                      <a:r>
                        <a:rPr lang="en">
                          <a:latin typeface="Georgia"/>
                          <a:ea typeface="Georgia"/>
                          <a:cs typeface="Georgia"/>
                          <a:sym typeface="Georgia"/>
                        </a:rPr>
                        <a:t>Season</a:t>
                      </a:r>
                      <a:endParaRPr>
                        <a:latin typeface="Georgia"/>
                        <a:ea typeface="Georgia"/>
                        <a:cs typeface="Georgia"/>
                        <a:sym typeface="Georg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Georgia"/>
                          <a:ea typeface="Georgia"/>
                          <a:cs typeface="Georgia"/>
                          <a:sym typeface="Georgia"/>
                        </a:rPr>
                        <a:t>Summer &gt; Spring &gt; Autumn &gt; Winter</a:t>
                      </a:r>
                      <a:endParaRPr>
                        <a:latin typeface="Georgia"/>
                        <a:ea typeface="Georgia"/>
                        <a:cs typeface="Georgia"/>
                        <a:sym typeface="Georg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50775">
                <a:tc>
                  <a:txBody>
                    <a:bodyPr/>
                    <a:lstStyle/>
                    <a:p>
                      <a:pPr indent="0" lvl="0" marL="0" rtl="0" algn="ctr">
                        <a:spcBef>
                          <a:spcPts val="0"/>
                        </a:spcBef>
                        <a:spcAft>
                          <a:spcPts val="0"/>
                        </a:spcAft>
                        <a:buNone/>
                      </a:pPr>
                      <a:r>
                        <a:rPr lang="en">
                          <a:latin typeface="Georgia"/>
                          <a:ea typeface="Georgia"/>
                          <a:cs typeface="Georgia"/>
                          <a:sym typeface="Georgia"/>
                        </a:rPr>
                        <a:t>Daytimes</a:t>
                      </a:r>
                      <a:endParaRPr>
                        <a:latin typeface="Georgia"/>
                        <a:ea typeface="Georgia"/>
                        <a:cs typeface="Georgia"/>
                        <a:sym typeface="Georg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Georgia"/>
                          <a:ea typeface="Georgia"/>
                          <a:cs typeface="Georgia"/>
                          <a:sym typeface="Georgia"/>
                        </a:rPr>
                        <a:t>Morning &gt; Afternoon &gt; Evening &gt; Night</a:t>
                      </a:r>
                      <a:endParaRPr>
                        <a:latin typeface="Georgia"/>
                        <a:ea typeface="Georgia"/>
                        <a:cs typeface="Georgia"/>
                        <a:sym typeface="Georg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50775">
                <a:tc>
                  <a:txBody>
                    <a:bodyPr/>
                    <a:lstStyle/>
                    <a:p>
                      <a:pPr indent="0" lvl="0" marL="0" rtl="0" algn="ctr">
                        <a:spcBef>
                          <a:spcPts val="0"/>
                        </a:spcBef>
                        <a:spcAft>
                          <a:spcPts val="0"/>
                        </a:spcAft>
                        <a:buNone/>
                      </a:pPr>
                      <a:r>
                        <a:rPr lang="en">
                          <a:latin typeface="Georgia"/>
                          <a:ea typeface="Georgia"/>
                          <a:cs typeface="Georgia"/>
                          <a:sym typeface="Georgia"/>
                        </a:rPr>
                        <a:t>CO</a:t>
                      </a:r>
                      <a:endParaRPr>
                        <a:latin typeface="Georgia"/>
                        <a:ea typeface="Georgia"/>
                        <a:cs typeface="Georgia"/>
                        <a:sym typeface="Georg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CC0000"/>
                          </a:solidFill>
                          <a:latin typeface="Georgia"/>
                          <a:ea typeface="Georgia"/>
                          <a:cs typeface="Georgia"/>
                          <a:sym typeface="Georgia"/>
                        </a:rPr>
                        <a:t>Positive</a:t>
                      </a:r>
                      <a:r>
                        <a:rPr lang="en">
                          <a:latin typeface="Georgia"/>
                          <a:ea typeface="Georgia"/>
                          <a:cs typeface="Georgia"/>
                          <a:sym typeface="Georgia"/>
                        </a:rPr>
                        <a:t> Correlation (0.26661)</a:t>
                      </a:r>
                      <a:endParaRPr>
                        <a:latin typeface="Georgia"/>
                        <a:ea typeface="Georgia"/>
                        <a:cs typeface="Georgia"/>
                        <a:sym typeface="Georg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50775">
                <a:tc>
                  <a:txBody>
                    <a:bodyPr/>
                    <a:lstStyle/>
                    <a:p>
                      <a:pPr indent="0" lvl="0" marL="0" rtl="0" algn="ctr">
                        <a:spcBef>
                          <a:spcPts val="0"/>
                        </a:spcBef>
                        <a:spcAft>
                          <a:spcPts val="0"/>
                        </a:spcAft>
                        <a:buNone/>
                      </a:pPr>
                      <a:r>
                        <a:rPr lang="en">
                          <a:latin typeface="Georgia"/>
                          <a:ea typeface="Georgia"/>
                          <a:cs typeface="Georgia"/>
                          <a:sym typeface="Georgia"/>
                        </a:rPr>
                        <a:t>NO2</a:t>
                      </a:r>
                      <a:endParaRPr>
                        <a:latin typeface="Georgia"/>
                        <a:ea typeface="Georgia"/>
                        <a:cs typeface="Georgia"/>
                        <a:sym typeface="Georg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CC0000"/>
                          </a:solidFill>
                          <a:latin typeface="Georgia"/>
                          <a:ea typeface="Georgia"/>
                          <a:cs typeface="Georgia"/>
                          <a:sym typeface="Georgia"/>
                        </a:rPr>
                        <a:t>Positive</a:t>
                      </a:r>
                      <a:r>
                        <a:rPr lang="en">
                          <a:latin typeface="Georgia"/>
                          <a:ea typeface="Georgia"/>
                          <a:cs typeface="Georgia"/>
                          <a:sym typeface="Georgia"/>
                        </a:rPr>
                        <a:t> Correlation (0.27092)</a:t>
                      </a:r>
                      <a:endParaRPr>
                        <a:latin typeface="Georgia"/>
                        <a:ea typeface="Georgia"/>
                        <a:cs typeface="Georgia"/>
                        <a:sym typeface="Georg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50775">
                <a:tc>
                  <a:txBody>
                    <a:bodyPr/>
                    <a:lstStyle/>
                    <a:p>
                      <a:pPr indent="0" lvl="0" marL="0" rtl="0" algn="ctr">
                        <a:spcBef>
                          <a:spcPts val="0"/>
                        </a:spcBef>
                        <a:spcAft>
                          <a:spcPts val="0"/>
                        </a:spcAft>
                        <a:buNone/>
                      </a:pPr>
                      <a:r>
                        <a:rPr lang="en">
                          <a:latin typeface="Georgia"/>
                          <a:ea typeface="Georgia"/>
                          <a:cs typeface="Georgia"/>
                          <a:sym typeface="Georgia"/>
                        </a:rPr>
                        <a:t>SO2</a:t>
                      </a:r>
                      <a:endParaRPr>
                        <a:latin typeface="Georgia"/>
                        <a:ea typeface="Georgia"/>
                        <a:cs typeface="Georgia"/>
                        <a:sym typeface="Georg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CC0000"/>
                          </a:solidFill>
                          <a:latin typeface="Georgia"/>
                          <a:ea typeface="Georgia"/>
                          <a:cs typeface="Georgia"/>
                          <a:sym typeface="Georgia"/>
                        </a:rPr>
                        <a:t>Positive</a:t>
                      </a:r>
                      <a:r>
                        <a:rPr lang="en">
                          <a:latin typeface="Georgia"/>
                          <a:ea typeface="Georgia"/>
                          <a:cs typeface="Georgia"/>
                          <a:sym typeface="Georgia"/>
                        </a:rPr>
                        <a:t> Correlation (0.06627)</a:t>
                      </a:r>
                      <a:endParaRPr>
                        <a:latin typeface="Georgia"/>
                        <a:ea typeface="Georgia"/>
                        <a:cs typeface="Georgia"/>
                        <a:sym typeface="Georg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50775">
                <a:tc>
                  <a:txBody>
                    <a:bodyPr/>
                    <a:lstStyle/>
                    <a:p>
                      <a:pPr indent="0" lvl="0" marL="0" rtl="0" algn="ctr">
                        <a:spcBef>
                          <a:spcPts val="0"/>
                        </a:spcBef>
                        <a:spcAft>
                          <a:spcPts val="0"/>
                        </a:spcAft>
                        <a:buNone/>
                      </a:pPr>
                      <a:r>
                        <a:rPr lang="en">
                          <a:latin typeface="Georgia"/>
                          <a:ea typeface="Georgia"/>
                          <a:cs typeface="Georgia"/>
                          <a:sym typeface="Georgia"/>
                        </a:rPr>
                        <a:t>Wind Speed</a:t>
                      </a:r>
                      <a:endParaRPr>
                        <a:latin typeface="Georgia"/>
                        <a:ea typeface="Georgia"/>
                        <a:cs typeface="Georgia"/>
                        <a:sym typeface="Georg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6AA84F"/>
                          </a:solidFill>
                          <a:latin typeface="Georgia"/>
                          <a:ea typeface="Georgia"/>
                          <a:cs typeface="Georgia"/>
                          <a:sym typeface="Georgia"/>
                        </a:rPr>
                        <a:t>Negative</a:t>
                      </a:r>
                      <a:r>
                        <a:rPr lang="en">
                          <a:latin typeface="Georgia"/>
                          <a:ea typeface="Georgia"/>
                          <a:cs typeface="Georgia"/>
                          <a:sym typeface="Georgia"/>
                        </a:rPr>
                        <a:t> Correlation (-0.09780)</a:t>
                      </a:r>
                      <a:endParaRPr>
                        <a:latin typeface="Georgia"/>
                        <a:ea typeface="Georgia"/>
                        <a:cs typeface="Georgia"/>
                        <a:sym typeface="Georgi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3"/>
          <p:cNvSpPr txBox="1"/>
          <p:nvPr/>
        </p:nvSpPr>
        <p:spPr>
          <a:xfrm>
            <a:off x="1827750" y="4026350"/>
            <a:ext cx="5488500" cy="4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Georgia"/>
                <a:ea typeface="Georgia"/>
                <a:cs typeface="Georgia"/>
                <a:sym typeface="Georgia"/>
              </a:rPr>
              <a:t>Reduce VOC (Volatile Organic Compounds)</a:t>
            </a:r>
            <a:endParaRPr b="1" sz="1800">
              <a:latin typeface="Georgia"/>
              <a:ea typeface="Georgia"/>
              <a:cs typeface="Georgia"/>
              <a:sym typeface="Georgia"/>
            </a:endParaRPr>
          </a:p>
          <a:p>
            <a:pPr indent="0" lvl="0" marL="0" rtl="0" algn="l">
              <a:spcBef>
                <a:spcPts val="0"/>
              </a:spcBef>
              <a:spcAft>
                <a:spcPts val="0"/>
              </a:spcAft>
              <a:buNone/>
            </a:pPr>
            <a:r>
              <a:t/>
            </a:r>
            <a:endParaRPr b="1" sz="1800">
              <a:latin typeface="Georgia"/>
              <a:ea typeface="Georgia"/>
              <a:cs typeface="Georgia"/>
              <a:sym typeface="Georgia"/>
            </a:endParaRPr>
          </a:p>
        </p:txBody>
      </p:sp>
      <p:sp>
        <p:nvSpPr>
          <p:cNvPr id="208" name="Google Shape;208;p33"/>
          <p:cNvSpPr txBox="1"/>
          <p:nvPr/>
        </p:nvSpPr>
        <p:spPr>
          <a:xfrm>
            <a:off x="1255100" y="900675"/>
            <a:ext cx="6643800" cy="7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Georgia"/>
                <a:ea typeface="Georgia"/>
                <a:cs typeface="Georgia"/>
                <a:sym typeface="Georgia"/>
              </a:rPr>
              <a:t>NOx</a:t>
            </a:r>
            <a:r>
              <a:rPr lang="en">
                <a:latin typeface="Georgia"/>
                <a:ea typeface="Georgia"/>
                <a:cs typeface="Georgia"/>
                <a:sym typeface="Georgia"/>
              </a:rPr>
              <a:t> ❌ 		</a:t>
            </a:r>
            <a:r>
              <a:rPr lang="en" sz="2400">
                <a:latin typeface="Georgia"/>
                <a:ea typeface="Georgia"/>
                <a:cs typeface="Georgia"/>
                <a:sym typeface="Georgia"/>
              </a:rPr>
              <a:t>+</a:t>
            </a:r>
            <a:r>
              <a:rPr lang="en">
                <a:latin typeface="Georgia"/>
                <a:ea typeface="Georgia"/>
                <a:cs typeface="Georgia"/>
                <a:sym typeface="Georgia"/>
              </a:rPr>
              <a:t>	        </a:t>
            </a:r>
            <a:r>
              <a:rPr lang="en" sz="2400">
                <a:latin typeface="Georgia"/>
                <a:ea typeface="Georgia"/>
                <a:cs typeface="Georgia"/>
                <a:sym typeface="Georgia"/>
              </a:rPr>
              <a:t>Sunlight</a:t>
            </a:r>
            <a:r>
              <a:rPr lang="en">
                <a:latin typeface="Georgia"/>
                <a:ea typeface="Georgia"/>
                <a:cs typeface="Georgia"/>
                <a:sym typeface="Georgia"/>
              </a:rPr>
              <a:t> ❌		</a:t>
            </a:r>
            <a:r>
              <a:rPr lang="en" sz="2400">
                <a:latin typeface="Georgia"/>
                <a:ea typeface="Georgia"/>
                <a:cs typeface="Georgia"/>
                <a:sym typeface="Georgia"/>
              </a:rPr>
              <a:t>+ </a:t>
            </a:r>
            <a:r>
              <a:rPr lang="en">
                <a:latin typeface="Georgia"/>
                <a:ea typeface="Georgia"/>
                <a:cs typeface="Georgia"/>
                <a:sym typeface="Georgia"/>
              </a:rPr>
              <a:t>	    </a:t>
            </a:r>
            <a:r>
              <a:rPr lang="en" sz="2400">
                <a:latin typeface="Georgia"/>
                <a:ea typeface="Georgia"/>
                <a:cs typeface="Georgia"/>
                <a:sym typeface="Georgia"/>
              </a:rPr>
              <a:t> VOC ✅</a:t>
            </a:r>
            <a:endParaRPr sz="2400">
              <a:latin typeface="Georgia"/>
              <a:ea typeface="Georgia"/>
              <a:cs typeface="Georgia"/>
              <a:sym typeface="Georgia"/>
            </a:endParaRPr>
          </a:p>
        </p:txBody>
      </p:sp>
      <p:sp>
        <p:nvSpPr>
          <p:cNvPr id="209" name="Google Shape;209;p33"/>
          <p:cNvSpPr/>
          <p:nvPr/>
        </p:nvSpPr>
        <p:spPr>
          <a:xfrm>
            <a:off x="4073325" y="1867750"/>
            <a:ext cx="571500" cy="840600"/>
          </a:xfrm>
          <a:prstGeom prst="downArrow">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3"/>
          <p:cNvSpPr/>
          <p:nvPr/>
        </p:nvSpPr>
        <p:spPr>
          <a:xfrm rot="-3271514">
            <a:off x="2869820" y="1943925"/>
            <a:ext cx="571729" cy="840610"/>
          </a:xfrm>
          <a:prstGeom prst="downArrow">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3"/>
          <p:cNvSpPr/>
          <p:nvPr/>
        </p:nvSpPr>
        <p:spPr>
          <a:xfrm rot="3227875">
            <a:off x="5247018" y="1867714"/>
            <a:ext cx="571419" cy="840662"/>
          </a:xfrm>
          <a:prstGeom prst="downArrow">
            <a:avLst>
              <a:gd fmla="val 50000" name="adj1"/>
              <a:gd fmla="val 50000" name="adj2"/>
            </a:avLst>
          </a:prstGeom>
          <a:solidFill>
            <a:srgbClr val="6AA84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3"/>
          <p:cNvSpPr/>
          <p:nvPr/>
        </p:nvSpPr>
        <p:spPr>
          <a:xfrm>
            <a:off x="4160175" y="3435325"/>
            <a:ext cx="397800" cy="557400"/>
          </a:xfrm>
          <a:prstGeom prst="downArrow">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3"/>
          <p:cNvSpPr txBox="1"/>
          <p:nvPr/>
        </p:nvSpPr>
        <p:spPr>
          <a:xfrm>
            <a:off x="3631875" y="2741988"/>
            <a:ext cx="1454400" cy="6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Georgia"/>
                <a:ea typeface="Georgia"/>
                <a:cs typeface="Georgia"/>
                <a:sym typeface="Georgia"/>
              </a:rPr>
              <a:t>Ozone</a:t>
            </a:r>
            <a:endParaRPr b="1" sz="3000">
              <a:latin typeface="Georgia"/>
              <a:ea typeface="Georgia"/>
              <a:cs typeface="Georgia"/>
              <a:sym typeface="Georgia"/>
            </a:endParaRPr>
          </a:p>
        </p:txBody>
      </p:sp>
      <p:sp>
        <p:nvSpPr>
          <p:cNvPr id="214" name="Google Shape;214;p33"/>
          <p:cNvSpPr txBox="1"/>
          <p:nvPr>
            <p:ph idx="4294967295" type="title"/>
          </p:nvPr>
        </p:nvSpPr>
        <p:spPr>
          <a:xfrm>
            <a:off x="459300" y="201800"/>
            <a:ext cx="822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600">
                <a:solidFill>
                  <a:srgbClr val="000000"/>
                </a:solidFill>
              </a:rPr>
              <a:t>Suggestion for Reducing Ozone Emission</a:t>
            </a:r>
            <a:endParaRPr b="1" sz="2600">
              <a:solidFill>
                <a:srgbClr val="00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4"/>
          <p:cNvSpPr txBox="1"/>
          <p:nvPr>
            <p:ph idx="4294967295" type="title"/>
          </p:nvPr>
        </p:nvSpPr>
        <p:spPr>
          <a:xfrm>
            <a:off x="465825" y="302325"/>
            <a:ext cx="2672400" cy="55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rPr>
              <a:t>Implements</a:t>
            </a:r>
            <a:endParaRPr b="1">
              <a:solidFill>
                <a:srgbClr val="000000"/>
              </a:solidFill>
            </a:endParaRPr>
          </a:p>
        </p:txBody>
      </p:sp>
      <p:sp>
        <p:nvSpPr>
          <p:cNvPr id="220" name="Google Shape;220;p34"/>
          <p:cNvSpPr txBox="1"/>
          <p:nvPr/>
        </p:nvSpPr>
        <p:spPr>
          <a:xfrm>
            <a:off x="1276075" y="1030675"/>
            <a:ext cx="7204800" cy="3804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400"/>
              </a:spcBef>
              <a:spcAft>
                <a:spcPts val="0"/>
              </a:spcAft>
              <a:buClr>
                <a:schemeClr val="dk1"/>
              </a:buClr>
              <a:buSzPts val="1800"/>
              <a:buChar char="●"/>
            </a:pPr>
            <a:r>
              <a:rPr lang="en" sz="1800">
                <a:latin typeface="Georgia"/>
                <a:ea typeface="Georgia"/>
                <a:cs typeface="Georgia"/>
                <a:sym typeface="Georgia"/>
              </a:rPr>
              <a:t>Avoid using aerosol consumer products such as hairsprays, air fresheners, deodorants, and insecticides that often use VOCs as their propellants.</a:t>
            </a:r>
            <a:endParaRPr sz="1800">
              <a:latin typeface="Georgia"/>
              <a:ea typeface="Georgia"/>
              <a:cs typeface="Georgia"/>
              <a:sym typeface="Georgia"/>
            </a:endParaRPr>
          </a:p>
          <a:p>
            <a:pPr indent="-342900" lvl="0" marL="457200" rtl="0" algn="l">
              <a:lnSpc>
                <a:spcPct val="115000"/>
              </a:lnSpc>
              <a:spcBef>
                <a:spcPts val="0"/>
              </a:spcBef>
              <a:spcAft>
                <a:spcPts val="0"/>
              </a:spcAft>
              <a:buClr>
                <a:schemeClr val="dk1"/>
              </a:buClr>
              <a:buSzPts val="1800"/>
              <a:buChar char="●"/>
            </a:pPr>
            <a:r>
              <a:rPr lang="en" sz="1800">
                <a:latin typeface="Georgia"/>
                <a:ea typeface="Georgia"/>
                <a:cs typeface="Georgia"/>
                <a:sym typeface="Georgia"/>
              </a:rPr>
              <a:t>Avoid using VOC-containing products such as organic cleaning solvents.</a:t>
            </a:r>
            <a:endParaRPr sz="1800">
              <a:latin typeface="Georgia"/>
              <a:ea typeface="Georgia"/>
              <a:cs typeface="Georgia"/>
              <a:sym typeface="Georgia"/>
            </a:endParaRPr>
          </a:p>
          <a:p>
            <a:pPr indent="-342900" lvl="0" marL="457200" rtl="0" algn="l">
              <a:lnSpc>
                <a:spcPct val="115000"/>
              </a:lnSpc>
              <a:spcBef>
                <a:spcPts val="0"/>
              </a:spcBef>
              <a:spcAft>
                <a:spcPts val="0"/>
              </a:spcAft>
              <a:buClr>
                <a:schemeClr val="dk1"/>
              </a:buClr>
              <a:buSzPts val="1800"/>
              <a:buChar char="●"/>
            </a:pPr>
            <a:r>
              <a:rPr lang="en" sz="1800">
                <a:latin typeface="Georgia"/>
                <a:ea typeface="Georgia"/>
                <a:cs typeface="Georgia"/>
                <a:sym typeface="Georgia"/>
              </a:rPr>
              <a:t>Store VOC-containing products in air-tight containers.</a:t>
            </a:r>
            <a:endParaRPr sz="1800">
              <a:latin typeface="Georgia"/>
              <a:ea typeface="Georgia"/>
              <a:cs typeface="Georgia"/>
              <a:sym typeface="Georgia"/>
            </a:endParaRPr>
          </a:p>
          <a:p>
            <a:pPr indent="-342900" lvl="0" marL="457200" rtl="0" algn="l">
              <a:lnSpc>
                <a:spcPct val="115000"/>
              </a:lnSpc>
              <a:spcBef>
                <a:spcPts val="0"/>
              </a:spcBef>
              <a:spcAft>
                <a:spcPts val="0"/>
              </a:spcAft>
              <a:buClr>
                <a:schemeClr val="dk1"/>
              </a:buClr>
              <a:buSzPts val="1800"/>
              <a:buChar char="●"/>
            </a:pPr>
            <a:r>
              <a:rPr lang="en" sz="1800">
                <a:latin typeface="Georgia"/>
                <a:ea typeface="Georgia"/>
                <a:cs typeface="Georgia"/>
                <a:sym typeface="Georgia"/>
              </a:rPr>
              <a:t>Buy products with less packaging as the printing of packaging materials generates VOCs. </a:t>
            </a:r>
            <a:endParaRPr sz="1800">
              <a:latin typeface="Georgia"/>
              <a:ea typeface="Georgia"/>
              <a:cs typeface="Georgia"/>
              <a:sym typeface="Georgia"/>
            </a:endParaRPr>
          </a:p>
          <a:p>
            <a:pPr indent="-342900" lvl="0" marL="457200" rtl="0" algn="l">
              <a:lnSpc>
                <a:spcPct val="115000"/>
              </a:lnSpc>
              <a:spcBef>
                <a:spcPts val="0"/>
              </a:spcBef>
              <a:spcAft>
                <a:spcPts val="0"/>
              </a:spcAft>
              <a:buClr>
                <a:schemeClr val="dk1"/>
              </a:buClr>
              <a:buSzPts val="1800"/>
              <a:buChar char="●"/>
            </a:pPr>
            <a:r>
              <a:rPr lang="en" sz="1800">
                <a:latin typeface="Georgia"/>
                <a:ea typeface="Georgia"/>
                <a:cs typeface="Georgia"/>
                <a:sym typeface="Georgia"/>
              </a:rPr>
              <a:t>Drive less, share rides and use public transportation.</a:t>
            </a:r>
            <a:endParaRPr sz="1800">
              <a:latin typeface="Georgia"/>
              <a:ea typeface="Georgia"/>
              <a:cs typeface="Georgia"/>
              <a:sym typeface="Georgia"/>
            </a:endParaRPr>
          </a:p>
          <a:p>
            <a:pPr indent="0" lvl="0" marL="0" rtl="0" algn="l">
              <a:spcBef>
                <a:spcPts val="1400"/>
              </a:spcBef>
              <a:spcAft>
                <a:spcPts val="0"/>
              </a:spcAft>
              <a:buNone/>
            </a:pPr>
            <a:r>
              <a:t/>
            </a:r>
            <a:endParaRPr>
              <a:latin typeface="Georgia"/>
              <a:ea typeface="Georgia"/>
              <a:cs typeface="Georgia"/>
              <a:sym typeface="Georgia"/>
            </a:endParaRPr>
          </a:p>
        </p:txBody>
      </p:sp>
      <p:sp>
        <p:nvSpPr>
          <p:cNvPr id="221" name="Google Shape;221;p34"/>
          <p:cNvSpPr txBox="1"/>
          <p:nvPr/>
        </p:nvSpPr>
        <p:spPr>
          <a:xfrm>
            <a:off x="152400" y="4814700"/>
            <a:ext cx="8927100" cy="40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000">
                <a:solidFill>
                  <a:srgbClr val="999999"/>
                </a:solidFill>
                <a:latin typeface="Georgia"/>
                <a:ea typeface="Georgia"/>
                <a:cs typeface="Georgia"/>
                <a:sym typeface="Georgia"/>
              </a:rPr>
              <a:t>Source: EPA(2011). Volatile Organic Compound (VOC) Control Regulations. </a:t>
            </a:r>
            <a:r>
              <a:rPr lang="en" sz="1000">
                <a:solidFill>
                  <a:srgbClr val="999999"/>
                </a:solidFill>
                <a:uFill>
                  <a:noFill/>
                </a:uFill>
                <a:latin typeface="Georgia"/>
                <a:ea typeface="Georgia"/>
                <a:cs typeface="Georgia"/>
                <a:sym typeface="Georgia"/>
                <a:hlinkClick r:id="rId3"/>
              </a:rPr>
              <a:t>https://www3.epa.gov/region1/airquality/voc.html</a:t>
            </a:r>
            <a:endParaRPr sz="1000">
              <a:solidFill>
                <a:srgbClr val="999999"/>
              </a:solidFill>
              <a:latin typeface="Georgia"/>
              <a:ea typeface="Georgia"/>
              <a:cs typeface="Georgia"/>
              <a:sym typeface="Georgi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5"/>
          <p:cNvSpPr txBox="1"/>
          <p:nvPr>
            <p:ph type="ctrTitle"/>
          </p:nvPr>
        </p:nvSpPr>
        <p:spPr>
          <a:xfrm>
            <a:off x="533400" y="2503369"/>
            <a:ext cx="5325600" cy="2240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4"/>
          <p:cNvSpPr txBox="1"/>
          <p:nvPr>
            <p:ph idx="4294967295" type="title"/>
          </p:nvPr>
        </p:nvSpPr>
        <p:spPr>
          <a:xfrm>
            <a:off x="311700" y="22854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600">
                <a:solidFill>
                  <a:srgbClr val="000000"/>
                </a:solidFill>
              </a:rPr>
              <a:t>Dataset Overview</a:t>
            </a:r>
            <a:endParaRPr b="1" sz="260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type="title"/>
          </p:nvPr>
        </p:nvSpPr>
        <p:spPr>
          <a:xfrm>
            <a:off x="226900" y="216375"/>
            <a:ext cx="3090000" cy="62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000000"/>
                </a:solidFill>
              </a:rPr>
              <a:t>Dataset Overview </a:t>
            </a:r>
            <a:endParaRPr b="1" sz="2600">
              <a:solidFill>
                <a:srgbClr val="000000"/>
              </a:solidFill>
            </a:endParaRPr>
          </a:p>
        </p:txBody>
      </p:sp>
      <p:sp>
        <p:nvSpPr>
          <p:cNvPr id="72" name="Google Shape;72;p15"/>
          <p:cNvSpPr txBox="1"/>
          <p:nvPr/>
        </p:nvSpPr>
        <p:spPr>
          <a:xfrm>
            <a:off x="1500200" y="1040950"/>
            <a:ext cx="7133400" cy="36738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Georgia"/>
              <a:buChar char="●"/>
            </a:pPr>
            <a:r>
              <a:rPr lang="en" sz="2000">
                <a:latin typeface="Georgia"/>
                <a:ea typeface="Georgia"/>
                <a:cs typeface="Georgia"/>
                <a:sym typeface="Georgia"/>
              </a:rPr>
              <a:t>The provided dataset contained 43,894 rows, spanning from 1/1/2000 to 12/31/2010. </a:t>
            </a:r>
            <a:endParaRPr sz="2000">
              <a:latin typeface="Georgia"/>
              <a:ea typeface="Georgia"/>
              <a:cs typeface="Georgia"/>
              <a:sym typeface="Georgia"/>
            </a:endParaRPr>
          </a:p>
        </p:txBody>
      </p:sp>
      <p:pic>
        <p:nvPicPr>
          <p:cNvPr id="73" name="Google Shape;73;p15"/>
          <p:cNvPicPr preferRelativeResize="0"/>
          <p:nvPr/>
        </p:nvPicPr>
        <p:blipFill>
          <a:blip r:embed="rId3">
            <a:alphaModFix/>
          </a:blip>
          <a:stretch>
            <a:fillRect/>
          </a:stretch>
        </p:blipFill>
        <p:spPr>
          <a:xfrm>
            <a:off x="0" y="1904538"/>
            <a:ext cx="9143999" cy="1518023"/>
          </a:xfrm>
          <a:prstGeom prst="rect">
            <a:avLst/>
          </a:prstGeom>
          <a:noFill/>
          <a:ln>
            <a:noFill/>
          </a:ln>
        </p:spPr>
      </p:pic>
      <p:sp>
        <p:nvSpPr>
          <p:cNvPr id="74" name="Google Shape;74;p15"/>
          <p:cNvSpPr/>
          <p:nvPr/>
        </p:nvSpPr>
        <p:spPr>
          <a:xfrm>
            <a:off x="2418675" y="2065925"/>
            <a:ext cx="3090000" cy="6963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p:nvPr/>
        </p:nvSpPr>
        <p:spPr>
          <a:xfrm>
            <a:off x="6054000" y="2065925"/>
            <a:ext cx="3090000" cy="6963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 name="Google Shape;76;p15"/>
          <p:cNvPicPr preferRelativeResize="0"/>
          <p:nvPr/>
        </p:nvPicPr>
        <p:blipFill>
          <a:blip r:embed="rId4">
            <a:alphaModFix/>
          </a:blip>
          <a:stretch>
            <a:fillRect/>
          </a:stretch>
        </p:blipFill>
        <p:spPr>
          <a:xfrm>
            <a:off x="0" y="3727424"/>
            <a:ext cx="9143999" cy="808752"/>
          </a:xfrm>
          <a:prstGeom prst="rect">
            <a:avLst/>
          </a:prstGeom>
          <a:noFill/>
          <a:ln>
            <a:noFill/>
          </a:ln>
        </p:spPr>
      </p:pic>
      <p:pic>
        <p:nvPicPr>
          <p:cNvPr id="77" name="Google Shape;77;p15"/>
          <p:cNvPicPr preferRelativeResize="0"/>
          <p:nvPr/>
        </p:nvPicPr>
        <p:blipFill>
          <a:blip r:embed="rId5">
            <a:alphaModFix/>
          </a:blip>
          <a:stretch>
            <a:fillRect/>
          </a:stretch>
        </p:blipFill>
        <p:spPr>
          <a:xfrm>
            <a:off x="0" y="3624615"/>
            <a:ext cx="9143999" cy="1234520"/>
          </a:xfrm>
          <a:prstGeom prst="rect">
            <a:avLst/>
          </a:prstGeom>
          <a:noFill/>
          <a:ln>
            <a:noFill/>
          </a:ln>
        </p:spPr>
      </p:pic>
      <p:sp>
        <p:nvSpPr>
          <p:cNvPr id="78" name="Google Shape;78;p15"/>
          <p:cNvSpPr/>
          <p:nvPr/>
        </p:nvSpPr>
        <p:spPr>
          <a:xfrm>
            <a:off x="2917200" y="3777025"/>
            <a:ext cx="4851900" cy="3072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 name="Google Shape;79;p15"/>
          <p:cNvPicPr preferRelativeResize="0"/>
          <p:nvPr/>
        </p:nvPicPr>
        <p:blipFill rotWithShape="1">
          <a:blip r:embed="rId5">
            <a:alphaModFix/>
          </a:blip>
          <a:srcRect b="59894" l="32086" r="9818" t="0"/>
          <a:stretch/>
        </p:blipFill>
        <p:spPr>
          <a:xfrm>
            <a:off x="0" y="3624625"/>
            <a:ext cx="9143999" cy="1234500"/>
          </a:xfrm>
          <a:prstGeom prst="rect">
            <a:avLst/>
          </a:prstGeom>
          <a:noFill/>
          <a:ln>
            <a:noFill/>
          </a:ln>
        </p:spPr>
      </p:pic>
      <p:sp>
        <p:nvSpPr>
          <p:cNvPr id="80" name="Google Shape;80;p15"/>
          <p:cNvSpPr/>
          <p:nvPr/>
        </p:nvSpPr>
        <p:spPr>
          <a:xfrm>
            <a:off x="0" y="3582475"/>
            <a:ext cx="2011200" cy="12576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1000"/>
                                        <p:tgtEl>
                                          <p:spTgt spid="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1000"/>
                                        <p:tgtEl>
                                          <p:spTgt spid="75"/>
                                        </p:tgtEl>
                                      </p:cBhvr>
                                    </p:animEffect>
                                  </p:childTnLst>
                                </p:cTn>
                              </p:par>
                              <p:par>
                                <p:cTn fill="hold" nodeType="withEffect" presetClass="exit" presetID="10" presetSubtype="0">
                                  <p:stCondLst>
                                    <p:cond delay="0"/>
                                  </p:stCondLst>
                                  <p:childTnLst>
                                    <p:animEffect filter="fade" transition="out">
                                      <p:cBhvr>
                                        <p:cTn dur="1000"/>
                                        <p:tgtEl>
                                          <p:spTgt spid="74"/>
                                        </p:tgtEl>
                                      </p:cBhvr>
                                    </p:animEffect>
                                    <p:set>
                                      <p:cBhvr>
                                        <p:cTn dur="1" fill="hold">
                                          <p:stCondLst>
                                            <p:cond delay="1000"/>
                                          </p:stCondLst>
                                        </p:cTn>
                                        <p:tgtEl>
                                          <p:spTgt spid="7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1000"/>
                                        <p:tgtEl>
                                          <p:spTgt spid="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1000"/>
                                        <p:tgtEl>
                                          <p:spTgt spid="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1000"/>
                                        <p:tgtEl>
                                          <p:spTgt spid="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000"/>
                                        <p:tgtEl>
                                          <p:spTgt spid="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1000"/>
                                        <p:tgtEl>
                                          <p:spTgt spid="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1000"/>
                                        <p:tgtEl>
                                          <p:spTgt spid="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pic>
        <p:nvPicPr>
          <p:cNvPr id="85" name="Google Shape;85;p16"/>
          <p:cNvPicPr preferRelativeResize="0"/>
          <p:nvPr/>
        </p:nvPicPr>
        <p:blipFill rotWithShape="1">
          <a:blip r:embed="rId3">
            <a:alphaModFix/>
          </a:blip>
          <a:srcRect b="4316" l="11156" r="2226" t="3458"/>
          <a:stretch/>
        </p:blipFill>
        <p:spPr>
          <a:xfrm>
            <a:off x="1110100" y="835075"/>
            <a:ext cx="7538798" cy="4025776"/>
          </a:xfrm>
          <a:prstGeom prst="rect">
            <a:avLst/>
          </a:prstGeom>
          <a:noFill/>
          <a:ln>
            <a:noFill/>
          </a:ln>
        </p:spPr>
      </p:pic>
      <p:sp>
        <p:nvSpPr>
          <p:cNvPr id="86" name="Google Shape;86;p16"/>
          <p:cNvSpPr txBox="1"/>
          <p:nvPr>
            <p:ph idx="4294967295" type="title"/>
          </p:nvPr>
        </p:nvSpPr>
        <p:spPr>
          <a:xfrm>
            <a:off x="226900" y="216375"/>
            <a:ext cx="5036700" cy="62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000000"/>
                </a:solidFill>
              </a:rPr>
              <a:t>Dataset Overview:  Empty time </a:t>
            </a:r>
            <a:endParaRPr b="1" sz="260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7"/>
          <p:cNvSpPr txBox="1"/>
          <p:nvPr/>
        </p:nvSpPr>
        <p:spPr>
          <a:xfrm>
            <a:off x="1482475" y="1071750"/>
            <a:ext cx="6840000" cy="33735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dk1"/>
              </a:buClr>
              <a:buSzPts val="2000"/>
              <a:buFont typeface="Georgia"/>
              <a:buChar char="●"/>
            </a:pPr>
            <a:r>
              <a:rPr lang="en" sz="2000">
                <a:solidFill>
                  <a:schemeClr val="dk1"/>
                </a:solidFill>
                <a:latin typeface="Georgia"/>
                <a:ea typeface="Georgia"/>
                <a:cs typeface="Georgia"/>
                <a:sym typeface="Georgia"/>
              </a:rPr>
              <a:t>The collected dataset contained 16,320 rows, spanning from 1/1/2000 to 12/31/2010. </a:t>
            </a:r>
            <a:endParaRPr sz="2000">
              <a:solidFill>
                <a:schemeClr val="dk1"/>
              </a:solidFill>
              <a:latin typeface="Georgia"/>
              <a:ea typeface="Georgia"/>
              <a:cs typeface="Georgia"/>
              <a:sym typeface="Georgia"/>
            </a:endParaRPr>
          </a:p>
          <a:p>
            <a:pPr indent="-355600" lvl="0" marL="457200" rtl="0" algn="l">
              <a:lnSpc>
                <a:spcPct val="115000"/>
              </a:lnSpc>
              <a:spcBef>
                <a:spcPts val="1000"/>
              </a:spcBef>
              <a:spcAft>
                <a:spcPts val="0"/>
              </a:spcAft>
              <a:buClr>
                <a:schemeClr val="dk1"/>
              </a:buClr>
              <a:buSzPts val="2000"/>
              <a:buFont typeface="Georgia"/>
              <a:buChar char="●"/>
            </a:pPr>
            <a:r>
              <a:rPr lang="en" sz="2000">
                <a:solidFill>
                  <a:schemeClr val="dk1"/>
                </a:solidFill>
                <a:latin typeface="Georgia"/>
                <a:ea typeface="Georgia"/>
                <a:cs typeface="Georgia"/>
                <a:sym typeface="Georgia"/>
              </a:rPr>
              <a:t>Additionally, daily average wind and precipitation data were </a:t>
            </a:r>
            <a:r>
              <a:rPr lang="en" sz="2000">
                <a:solidFill>
                  <a:schemeClr val="dk1"/>
                </a:solidFill>
                <a:latin typeface="Georgia"/>
                <a:ea typeface="Georgia"/>
                <a:cs typeface="Georgia"/>
                <a:sym typeface="Georgia"/>
              </a:rPr>
              <a:t>retrieved from NOAA.</a:t>
            </a:r>
            <a:endParaRPr sz="2000">
              <a:solidFill>
                <a:schemeClr val="dk1"/>
              </a:solidFill>
              <a:latin typeface="Georgia"/>
              <a:ea typeface="Georgia"/>
              <a:cs typeface="Georgia"/>
              <a:sym typeface="Georgia"/>
            </a:endParaRPr>
          </a:p>
          <a:p>
            <a:pPr indent="-355600" lvl="0" marL="457200" rtl="0" algn="l">
              <a:lnSpc>
                <a:spcPct val="115000"/>
              </a:lnSpc>
              <a:spcBef>
                <a:spcPts val="1000"/>
              </a:spcBef>
              <a:spcAft>
                <a:spcPts val="1000"/>
              </a:spcAft>
              <a:buClr>
                <a:schemeClr val="dk1"/>
              </a:buClr>
              <a:buSzPts val="2000"/>
              <a:buFont typeface="Georgia"/>
              <a:buChar char="●"/>
            </a:pPr>
            <a:r>
              <a:rPr lang="en" sz="2000">
                <a:solidFill>
                  <a:schemeClr val="dk1"/>
                </a:solidFill>
                <a:latin typeface="Georgia"/>
                <a:ea typeface="Georgia"/>
                <a:cs typeface="Georgia"/>
                <a:sym typeface="Georgia"/>
              </a:rPr>
              <a:t>Only records with observations of all four pollutants were included, which left 10 sites in the area.</a:t>
            </a:r>
            <a:endParaRPr sz="2000">
              <a:solidFill>
                <a:schemeClr val="dk1"/>
              </a:solidFill>
              <a:latin typeface="Georgia"/>
              <a:ea typeface="Georgia"/>
              <a:cs typeface="Georgia"/>
              <a:sym typeface="Georgia"/>
            </a:endParaRPr>
          </a:p>
        </p:txBody>
      </p:sp>
      <p:sp>
        <p:nvSpPr>
          <p:cNvPr id="92" name="Google Shape;92;p17"/>
          <p:cNvSpPr txBox="1"/>
          <p:nvPr>
            <p:ph type="title"/>
          </p:nvPr>
        </p:nvSpPr>
        <p:spPr>
          <a:xfrm>
            <a:off x="226900" y="216375"/>
            <a:ext cx="5831400" cy="62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000000"/>
                </a:solidFill>
              </a:rPr>
              <a:t>Dataset Overview:  Data collection </a:t>
            </a:r>
            <a:endParaRPr b="1" sz="260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8"/>
          <p:cNvSpPr txBox="1"/>
          <p:nvPr/>
        </p:nvSpPr>
        <p:spPr>
          <a:xfrm>
            <a:off x="448225" y="451597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8"/>
          <p:cNvSpPr txBox="1"/>
          <p:nvPr>
            <p:ph idx="4294967295" type="title"/>
          </p:nvPr>
        </p:nvSpPr>
        <p:spPr>
          <a:xfrm>
            <a:off x="226900" y="216375"/>
            <a:ext cx="7308900" cy="62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000000"/>
                </a:solidFill>
              </a:rPr>
              <a:t>Dataset Overview: Collect raw data from EPA</a:t>
            </a:r>
            <a:endParaRPr b="1" sz="2600">
              <a:solidFill>
                <a:srgbClr val="000000"/>
              </a:solidFill>
            </a:endParaRPr>
          </a:p>
        </p:txBody>
      </p:sp>
      <p:pic>
        <p:nvPicPr>
          <p:cNvPr id="99" name="Google Shape;99;p18"/>
          <p:cNvPicPr preferRelativeResize="0"/>
          <p:nvPr/>
        </p:nvPicPr>
        <p:blipFill>
          <a:blip r:embed="rId3">
            <a:alphaModFix/>
          </a:blip>
          <a:stretch>
            <a:fillRect/>
          </a:stretch>
        </p:blipFill>
        <p:spPr>
          <a:xfrm>
            <a:off x="989450" y="967375"/>
            <a:ext cx="7308900" cy="4044273"/>
          </a:xfrm>
          <a:prstGeom prst="rect">
            <a:avLst/>
          </a:prstGeom>
          <a:noFill/>
          <a:ln>
            <a:noFill/>
          </a:ln>
        </p:spPr>
      </p:pic>
      <p:sp>
        <p:nvSpPr>
          <p:cNvPr id="100" name="Google Shape;100;p18"/>
          <p:cNvSpPr/>
          <p:nvPr/>
        </p:nvSpPr>
        <p:spPr>
          <a:xfrm rot="2429032">
            <a:off x="3102138" y="3765163"/>
            <a:ext cx="444524" cy="331319"/>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8"/>
          <p:cNvSpPr/>
          <p:nvPr/>
        </p:nvSpPr>
        <p:spPr>
          <a:xfrm rot="6818427">
            <a:off x="4671388" y="4394904"/>
            <a:ext cx="444394" cy="331414"/>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 name="Google Shape;102;p18"/>
          <p:cNvPicPr preferRelativeResize="0"/>
          <p:nvPr/>
        </p:nvPicPr>
        <p:blipFill>
          <a:blip r:embed="rId4">
            <a:alphaModFix/>
          </a:blip>
          <a:stretch>
            <a:fillRect/>
          </a:stretch>
        </p:blipFill>
        <p:spPr>
          <a:xfrm>
            <a:off x="994938" y="967375"/>
            <a:ext cx="7297926" cy="40442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par>
                                <p:cTn fill="hold" nodeType="with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9"/>
          <p:cNvSpPr txBox="1"/>
          <p:nvPr>
            <p:ph idx="4294967295" type="title"/>
          </p:nvPr>
        </p:nvSpPr>
        <p:spPr>
          <a:xfrm>
            <a:off x="311700" y="22854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600">
                <a:solidFill>
                  <a:srgbClr val="000000"/>
                </a:solidFill>
              </a:rPr>
              <a:t>Time Series Analysis I</a:t>
            </a:r>
            <a:endParaRPr b="1" sz="2600">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t/>
            </a:r>
            <a:endParaRPr/>
          </a:p>
        </p:txBody>
      </p:sp>
      <p:pic>
        <p:nvPicPr>
          <p:cNvPr id="113" name="Google Shape;113;p20"/>
          <p:cNvPicPr preferRelativeResize="0"/>
          <p:nvPr/>
        </p:nvPicPr>
        <p:blipFill rotWithShape="1">
          <a:blip r:embed="rId3">
            <a:alphaModFix/>
          </a:blip>
          <a:srcRect b="0" l="37156" r="7886" t="7595"/>
          <a:stretch/>
        </p:blipFill>
        <p:spPr>
          <a:xfrm>
            <a:off x="7195650" y="2280500"/>
            <a:ext cx="1566809" cy="1756250"/>
          </a:xfrm>
          <a:prstGeom prst="rect">
            <a:avLst/>
          </a:prstGeom>
          <a:noFill/>
          <a:ln>
            <a:noFill/>
          </a:ln>
        </p:spPr>
      </p:pic>
      <p:pic>
        <p:nvPicPr>
          <p:cNvPr id="114" name="Google Shape;114;p20"/>
          <p:cNvPicPr preferRelativeResize="0"/>
          <p:nvPr/>
        </p:nvPicPr>
        <p:blipFill rotWithShape="1">
          <a:blip r:embed="rId4">
            <a:alphaModFix/>
          </a:blip>
          <a:srcRect b="0" l="12157" r="0" t="16079"/>
          <a:stretch/>
        </p:blipFill>
        <p:spPr>
          <a:xfrm>
            <a:off x="7195650" y="1076100"/>
            <a:ext cx="2066400" cy="1204400"/>
          </a:xfrm>
          <a:prstGeom prst="rect">
            <a:avLst/>
          </a:prstGeom>
          <a:noFill/>
          <a:ln>
            <a:noFill/>
          </a:ln>
        </p:spPr>
      </p:pic>
      <p:pic>
        <p:nvPicPr>
          <p:cNvPr id="115" name="Google Shape;115;p20"/>
          <p:cNvPicPr preferRelativeResize="0"/>
          <p:nvPr/>
        </p:nvPicPr>
        <p:blipFill>
          <a:blip r:embed="rId5">
            <a:alphaModFix/>
          </a:blip>
          <a:stretch>
            <a:fillRect/>
          </a:stretch>
        </p:blipFill>
        <p:spPr>
          <a:xfrm>
            <a:off x="142150" y="907394"/>
            <a:ext cx="7053499" cy="4160519"/>
          </a:xfrm>
          <a:prstGeom prst="rect">
            <a:avLst/>
          </a:prstGeom>
          <a:noFill/>
          <a:ln>
            <a:noFill/>
          </a:ln>
        </p:spPr>
      </p:pic>
      <p:sp>
        <p:nvSpPr>
          <p:cNvPr id="116" name="Google Shape;116;p20"/>
          <p:cNvSpPr txBox="1"/>
          <p:nvPr>
            <p:ph type="ctrTitle"/>
          </p:nvPr>
        </p:nvSpPr>
        <p:spPr>
          <a:xfrm>
            <a:off x="311700" y="231500"/>
            <a:ext cx="3302100" cy="5847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600">
                <a:solidFill>
                  <a:srgbClr val="000000"/>
                </a:solidFill>
              </a:rPr>
              <a:t>Carbon Monoxide</a:t>
            </a:r>
            <a:endParaRPr b="1" sz="2600">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ysande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